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4"/>
  </p:notesMasterIdLst>
  <p:sldIdLst>
    <p:sldId id="256" r:id="rId2"/>
    <p:sldId id="269" r:id="rId3"/>
    <p:sldId id="258" r:id="rId4"/>
    <p:sldId id="260" r:id="rId5"/>
    <p:sldId id="261" r:id="rId6"/>
    <p:sldId id="292" r:id="rId7"/>
    <p:sldId id="281" r:id="rId8"/>
    <p:sldId id="286" r:id="rId9"/>
    <p:sldId id="285" r:id="rId10"/>
    <p:sldId id="287" r:id="rId11"/>
    <p:sldId id="272" r:id="rId12"/>
    <p:sldId id="265" r:id="rId13"/>
    <p:sldId id="276" r:id="rId14"/>
    <p:sldId id="291" r:id="rId15"/>
    <p:sldId id="277" r:id="rId16"/>
    <p:sldId id="266" r:id="rId17"/>
    <p:sldId id="275" r:id="rId18"/>
    <p:sldId id="274" r:id="rId19"/>
    <p:sldId id="282" r:id="rId20"/>
    <p:sldId id="288" r:id="rId21"/>
    <p:sldId id="289" r:id="rId22"/>
    <p:sldId id="290"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687"/>
    <p:restoredTop sz="77742"/>
  </p:normalViewPr>
  <p:slideViewPr>
    <p:cSldViewPr snapToGrid="0" snapToObjects="1">
      <p:cViewPr varScale="1">
        <p:scale>
          <a:sx n="76" d="100"/>
          <a:sy n="76" d="100"/>
        </p:scale>
        <p:origin x="232" y="720"/>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00.png>
</file>

<file path=ppt/media/image21.png>
</file>

<file path=ppt/media/image22.png>
</file>

<file path=ppt/media/image3.png>
</file>

<file path=ppt/media/image4.png>
</file>

<file path=ppt/media/image5.png>
</file>

<file path=ppt/media/image6.png>
</file>

<file path=ppt/media/image7.jp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11E350-05EF-B44A-82AE-6F658D3249AB}" type="datetimeFigureOut">
              <a:rPr lang="en-US" smtClean="0"/>
              <a:t>2/13/20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0C076A-F317-2045-BAEF-3D34F5320F8C}" type="slidenum">
              <a:rPr lang="en-US" smtClean="0"/>
              <a:t>‹#›</a:t>
            </a:fld>
            <a:endParaRPr lang="en-US"/>
          </a:p>
        </p:txBody>
      </p:sp>
    </p:spTree>
    <p:extLst>
      <p:ext uri="{BB962C8B-B14F-4D97-AF65-F5344CB8AC3E}">
        <p14:creationId xmlns:p14="http://schemas.microsoft.com/office/powerpoint/2010/main" val="3240879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Ø"/>
            </a:pPr>
            <a:r>
              <a:rPr lang="en-US" dirty="0"/>
              <a:t>Churn rates for telecom companies are high.</a:t>
            </a:r>
          </a:p>
          <a:p>
            <a:pPr marL="171450" indent="-171450">
              <a:buFont typeface="Wingdings" pitchFamily="2" charset="2"/>
              <a:buChar char="Ø"/>
            </a:pPr>
            <a:endParaRPr lang="en-US" dirty="0"/>
          </a:p>
          <a:p>
            <a:pPr marL="171450" indent="-171450">
              <a:buFont typeface="Wingdings" pitchFamily="2" charset="2"/>
              <a:buChar char="Ø"/>
            </a:pPr>
            <a:r>
              <a:rPr lang="en-US" dirty="0"/>
              <a:t>&gt;Of 20 Million customers who sign up for new phone service each year ¾ of them are moving from another phone company.</a:t>
            </a:r>
          </a:p>
          <a:p>
            <a:pPr marL="171450" indent="-171450">
              <a:buFont typeface="Wingdings" pitchFamily="2" charset="2"/>
              <a:buChar char="Ø"/>
            </a:pPr>
            <a:endParaRPr lang="en-US" dirty="0"/>
          </a:p>
          <a:p>
            <a:pPr marL="171450" indent="-171450">
              <a:buFont typeface="Wingdings" pitchFamily="2" charset="2"/>
              <a:buChar char="Ø"/>
            </a:pPr>
            <a:r>
              <a:rPr lang="en-US" dirty="0"/>
              <a:t>Spending on customer retention and acquisition is similar to infrastructure spending.</a:t>
            </a:r>
          </a:p>
          <a:p>
            <a:pPr marL="171450" indent="-171450">
              <a:buFont typeface="Wingdings" pitchFamily="2" charset="2"/>
              <a:buChar char="Ø"/>
            </a:pPr>
            <a:endParaRPr lang="en-US" dirty="0"/>
          </a:p>
          <a:p>
            <a:pPr marL="171450" indent="-171450">
              <a:buFont typeface="Wingdings" pitchFamily="2" charset="2"/>
              <a:buChar char="Ø"/>
            </a:pPr>
            <a:r>
              <a:rPr lang="en-US" dirty="0"/>
              <a:t>So for all these reasons identifying customers who might churn is important.</a:t>
            </a:r>
          </a:p>
        </p:txBody>
      </p:sp>
      <p:sp>
        <p:nvSpPr>
          <p:cNvPr id="4" name="Slide Number Placeholder 3"/>
          <p:cNvSpPr>
            <a:spLocks noGrp="1"/>
          </p:cNvSpPr>
          <p:nvPr>
            <p:ph type="sldNum" sz="quarter" idx="5"/>
          </p:nvPr>
        </p:nvSpPr>
        <p:spPr/>
        <p:txBody>
          <a:bodyPr/>
          <a:lstStyle/>
          <a:p>
            <a:fld id="{620C076A-F317-2045-BAEF-3D34F5320F8C}" type="slidenum">
              <a:rPr lang="en-US" smtClean="0"/>
              <a:t>2</a:t>
            </a:fld>
            <a:endParaRPr lang="en-US"/>
          </a:p>
        </p:txBody>
      </p:sp>
    </p:spTree>
    <p:extLst>
      <p:ext uri="{BB962C8B-B14F-4D97-AF65-F5344CB8AC3E}">
        <p14:creationId xmlns:p14="http://schemas.microsoft.com/office/powerpoint/2010/main" val="3046272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Ø"/>
            </a:pPr>
            <a:r>
              <a:rPr lang="en-US" dirty="0"/>
              <a:t>This brings us to final testing.  Pause.</a:t>
            </a:r>
          </a:p>
          <a:p>
            <a:pPr marL="171450" indent="-171450">
              <a:buFont typeface="Wingdings" pitchFamily="2" charset="2"/>
              <a:buChar char="Ø"/>
            </a:pPr>
            <a:endParaRPr lang="en-US" dirty="0"/>
          </a:p>
          <a:p>
            <a:pPr marL="171450" indent="-171450">
              <a:buFont typeface="Wingdings" pitchFamily="2" charset="2"/>
              <a:buChar char="Ø"/>
            </a:pPr>
            <a:r>
              <a:rPr lang="en-US" dirty="0"/>
              <a:t>As you can see, the recall score dropped on the final test dataset.</a:t>
            </a:r>
          </a:p>
        </p:txBody>
      </p:sp>
      <p:sp>
        <p:nvSpPr>
          <p:cNvPr id="4" name="Slide Number Placeholder 3"/>
          <p:cNvSpPr>
            <a:spLocks noGrp="1"/>
          </p:cNvSpPr>
          <p:nvPr>
            <p:ph type="sldNum" sz="quarter" idx="5"/>
          </p:nvPr>
        </p:nvSpPr>
        <p:spPr/>
        <p:txBody>
          <a:bodyPr/>
          <a:lstStyle/>
          <a:p>
            <a:fld id="{620C076A-F317-2045-BAEF-3D34F5320F8C}" type="slidenum">
              <a:rPr lang="en-US" smtClean="0"/>
              <a:t>11</a:t>
            </a:fld>
            <a:endParaRPr lang="en-US"/>
          </a:p>
        </p:txBody>
      </p:sp>
    </p:spTree>
    <p:extLst>
      <p:ext uri="{BB962C8B-B14F-4D97-AF65-F5344CB8AC3E}">
        <p14:creationId xmlns:p14="http://schemas.microsoft.com/office/powerpoint/2010/main" val="2201745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Ø"/>
            </a:pPr>
            <a:r>
              <a:rPr lang="en-US" dirty="0"/>
              <a:t>It’s clear I need to improve the model with respect to recall</a:t>
            </a:r>
          </a:p>
          <a:p>
            <a:pPr marL="628650" lvl="1" indent="-171450">
              <a:buFont typeface="Wingdings" pitchFamily="2" charset="2"/>
              <a:buChar char="Ø"/>
            </a:pPr>
            <a:r>
              <a:rPr lang="en-US" dirty="0"/>
              <a:t>We might achieve this by using a richer feature set</a:t>
            </a:r>
          </a:p>
          <a:p>
            <a:pPr marL="628650" lvl="1" indent="-171450">
              <a:buFont typeface="Wingdings" pitchFamily="2" charset="2"/>
              <a:buChar char="Ø"/>
            </a:pPr>
            <a:r>
              <a:rPr lang="en-US" dirty="0"/>
              <a:t>And I can evaluate </a:t>
            </a:r>
            <a:r>
              <a:rPr lang="en-US" dirty="0" err="1"/>
              <a:t>ensembling</a:t>
            </a:r>
            <a:r>
              <a:rPr lang="en-US" dirty="0"/>
              <a:t> models</a:t>
            </a:r>
          </a:p>
          <a:p>
            <a:pPr marL="171450" indent="-171450">
              <a:buFont typeface="Wingdings" pitchFamily="2" charset="2"/>
              <a:buChar char="Ø"/>
            </a:pPr>
            <a:endParaRPr lang="en-US" dirty="0"/>
          </a:p>
          <a:p>
            <a:pPr marL="171450" indent="-171450">
              <a:buFont typeface="Wingdings" pitchFamily="2" charset="2"/>
              <a:buChar char="Ø"/>
            </a:pPr>
            <a:r>
              <a:rPr lang="en-US" dirty="0"/>
              <a:t>However, I think an further model refinement needs to consider promotional costs.</a:t>
            </a:r>
          </a:p>
        </p:txBody>
      </p:sp>
      <p:sp>
        <p:nvSpPr>
          <p:cNvPr id="4" name="Slide Number Placeholder 3"/>
          <p:cNvSpPr>
            <a:spLocks noGrp="1"/>
          </p:cNvSpPr>
          <p:nvPr>
            <p:ph type="sldNum" sz="quarter" idx="5"/>
          </p:nvPr>
        </p:nvSpPr>
        <p:spPr/>
        <p:txBody>
          <a:bodyPr/>
          <a:lstStyle/>
          <a:p>
            <a:fld id="{620C076A-F317-2045-BAEF-3D34F5320F8C}" type="slidenum">
              <a:rPr lang="en-US" smtClean="0"/>
              <a:t>12</a:t>
            </a:fld>
            <a:endParaRPr lang="en-US"/>
          </a:p>
        </p:txBody>
      </p:sp>
    </p:spTree>
    <p:extLst>
      <p:ext uri="{BB962C8B-B14F-4D97-AF65-F5344CB8AC3E}">
        <p14:creationId xmlns:p14="http://schemas.microsoft.com/office/powerpoint/2010/main" val="15464819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build our model we can choose where we operate on these curves.  Both come into play in as part of promotional costs.</a:t>
            </a:r>
          </a:p>
        </p:txBody>
      </p:sp>
      <p:sp>
        <p:nvSpPr>
          <p:cNvPr id="4" name="Slide Number Placeholder 3"/>
          <p:cNvSpPr>
            <a:spLocks noGrp="1"/>
          </p:cNvSpPr>
          <p:nvPr>
            <p:ph type="sldNum" sz="quarter" idx="5"/>
          </p:nvPr>
        </p:nvSpPr>
        <p:spPr/>
        <p:txBody>
          <a:bodyPr/>
          <a:lstStyle/>
          <a:p>
            <a:fld id="{620C076A-F317-2045-BAEF-3D34F5320F8C}" type="slidenum">
              <a:rPr lang="en-US" smtClean="0"/>
              <a:t>13</a:t>
            </a:fld>
            <a:endParaRPr lang="en-US"/>
          </a:p>
        </p:txBody>
      </p:sp>
    </p:spTree>
    <p:extLst>
      <p:ext uri="{BB962C8B-B14F-4D97-AF65-F5344CB8AC3E}">
        <p14:creationId xmlns:p14="http://schemas.microsoft.com/office/powerpoint/2010/main" val="7863395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Ø"/>
            </a:pPr>
            <a:r>
              <a:rPr lang="en-US" dirty="0"/>
              <a:t>Quick discussion of the features:</a:t>
            </a:r>
          </a:p>
          <a:p>
            <a:pPr marL="628650" lvl="1" indent="-171450">
              <a:buFont typeface="Wingdings" pitchFamily="2" charset="2"/>
              <a:buChar char="Ø"/>
            </a:pPr>
            <a:r>
              <a:rPr lang="en-US" dirty="0"/>
              <a:t>I apologize in advance for showing this heat map but I wanted to point out a couple of things</a:t>
            </a:r>
          </a:p>
          <a:p>
            <a:pPr marL="171450" indent="-171450">
              <a:buFont typeface="Wingdings" pitchFamily="2" charset="2"/>
              <a:buChar char="Ø"/>
            </a:pPr>
            <a:endParaRPr lang="en-US" dirty="0"/>
          </a:p>
        </p:txBody>
      </p:sp>
      <p:sp>
        <p:nvSpPr>
          <p:cNvPr id="4" name="Slide Number Placeholder 3"/>
          <p:cNvSpPr>
            <a:spLocks noGrp="1"/>
          </p:cNvSpPr>
          <p:nvPr>
            <p:ph type="sldNum" sz="quarter" idx="5"/>
          </p:nvPr>
        </p:nvSpPr>
        <p:spPr/>
        <p:txBody>
          <a:bodyPr/>
          <a:lstStyle/>
          <a:p>
            <a:fld id="{620C076A-F317-2045-BAEF-3D34F5320F8C}" type="slidenum">
              <a:rPr lang="en-US" smtClean="0"/>
              <a:t>18</a:t>
            </a:fld>
            <a:endParaRPr lang="en-US"/>
          </a:p>
        </p:txBody>
      </p:sp>
    </p:spTree>
    <p:extLst>
      <p:ext uri="{BB962C8B-B14F-4D97-AF65-F5344CB8AC3E}">
        <p14:creationId xmlns:p14="http://schemas.microsoft.com/office/powerpoint/2010/main" val="32635734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Ø"/>
            </a:pPr>
            <a:r>
              <a:rPr lang="en-US" dirty="0"/>
              <a:t>In this project I had two primary goals:</a:t>
            </a:r>
          </a:p>
          <a:p>
            <a:pPr marL="171450" indent="-171450">
              <a:buFont typeface="Wingdings" pitchFamily="2" charset="2"/>
              <a:buChar char="Ø"/>
            </a:pPr>
            <a:endParaRPr lang="en-US" dirty="0"/>
          </a:p>
          <a:p>
            <a:pPr marL="171450" indent="-171450">
              <a:buFont typeface="Wingdings" pitchFamily="2" charset="2"/>
              <a:buChar char="Ø"/>
            </a:pPr>
            <a:r>
              <a:rPr lang="en-US" dirty="0"/>
              <a:t>Use a small dataset to build a computer model that accurately classifies customers as 'churn' or 'no churn'</a:t>
            </a:r>
          </a:p>
          <a:p>
            <a:pPr marL="171450" indent="-171450">
              <a:buFont typeface="Wingdings" pitchFamily="2" charset="2"/>
              <a:buChar char="Ø"/>
            </a:pPr>
            <a:endParaRPr lang="en-US" dirty="0"/>
          </a:p>
          <a:p>
            <a:pPr marL="171450" indent="-171450">
              <a:buFont typeface="Wingdings" pitchFamily="2" charset="2"/>
              <a:buChar char="Ø"/>
            </a:pPr>
            <a:r>
              <a:rPr lang="en-US" dirty="0" err="1"/>
              <a:t>Prioritze</a:t>
            </a:r>
            <a:r>
              <a:rPr lang="en-US" dirty="0"/>
              <a:t> identifying customers who might churn.</a:t>
            </a:r>
          </a:p>
          <a:p>
            <a:pPr marL="171450" indent="-171450">
              <a:buFont typeface="Wingdings" pitchFamily="2" charset="2"/>
              <a:buChar char="Ø"/>
            </a:pPr>
            <a:endParaRPr lang="en-US" dirty="0"/>
          </a:p>
        </p:txBody>
      </p:sp>
      <p:sp>
        <p:nvSpPr>
          <p:cNvPr id="4" name="Slide Number Placeholder 3"/>
          <p:cNvSpPr>
            <a:spLocks noGrp="1"/>
          </p:cNvSpPr>
          <p:nvPr>
            <p:ph type="sldNum" sz="quarter" idx="5"/>
          </p:nvPr>
        </p:nvSpPr>
        <p:spPr/>
        <p:txBody>
          <a:bodyPr/>
          <a:lstStyle/>
          <a:p>
            <a:fld id="{620C076A-F317-2045-BAEF-3D34F5320F8C}" type="slidenum">
              <a:rPr lang="en-US" smtClean="0"/>
              <a:t>3</a:t>
            </a:fld>
            <a:endParaRPr lang="en-US"/>
          </a:p>
        </p:txBody>
      </p:sp>
    </p:spTree>
    <p:extLst>
      <p:ext uri="{BB962C8B-B14F-4D97-AF65-F5344CB8AC3E}">
        <p14:creationId xmlns:p14="http://schemas.microsoft.com/office/powerpoint/2010/main" val="1779173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Ø"/>
            </a:pPr>
            <a:r>
              <a:rPr lang="en-US" dirty="0"/>
              <a:t>Methodology is straight forward.  </a:t>
            </a:r>
          </a:p>
          <a:p>
            <a:pPr marL="171450" indent="-171450">
              <a:buFont typeface="Wingdings" pitchFamily="2" charset="2"/>
              <a:buChar char="Ø"/>
            </a:pPr>
            <a:endParaRPr lang="en-US" dirty="0"/>
          </a:p>
          <a:p>
            <a:pPr marL="171450" indent="-171450">
              <a:buFont typeface="Wingdings" pitchFamily="2" charset="2"/>
              <a:buChar char="Ø"/>
            </a:pPr>
            <a:r>
              <a:rPr lang="en-US" dirty="0"/>
              <a:t>In the Model Search and Evaluation step I used a grid search with cross validation taking care to make sure the ’optimal’ parameters were not at the extreme of the range of values tested.</a:t>
            </a:r>
          </a:p>
          <a:p>
            <a:pPr marL="171450" indent="-171450">
              <a:buFont typeface="Wingdings" pitchFamily="2" charset="2"/>
              <a:buChar char="Ø"/>
            </a:pPr>
            <a:endParaRPr lang="en-US" dirty="0"/>
          </a:p>
          <a:p>
            <a:pPr marL="171450" indent="-171450">
              <a:buFont typeface="Wingdings" pitchFamily="2" charset="2"/>
              <a:buChar char="Ø"/>
            </a:pPr>
            <a:r>
              <a:rPr lang="en-US" dirty="0"/>
              <a:t>You can see the tools I used in the project at the bottom.</a:t>
            </a:r>
          </a:p>
        </p:txBody>
      </p:sp>
      <p:sp>
        <p:nvSpPr>
          <p:cNvPr id="4" name="Slide Number Placeholder 3"/>
          <p:cNvSpPr>
            <a:spLocks noGrp="1"/>
          </p:cNvSpPr>
          <p:nvPr>
            <p:ph type="sldNum" sz="quarter" idx="5"/>
          </p:nvPr>
        </p:nvSpPr>
        <p:spPr/>
        <p:txBody>
          <a:bodyPr/>
          <a:lstStyle/>
          <a:p>
            <a:fld id="{620C076A-F317-2045-BAEF-3D34F5320F8C}" type="slidenum">
              <a:rPr lang="en-US" smtClean="0"/>
              <a:t>4</a:t>
            </a:fld>
            <a:endParaRPr lang="en-US"/>
          </a:p>
        </p:txBody>
      </p:sp>
    </p:spTree>
    <p:extLst>
      <p:ext uri="{BB962C8B-B14F-4D97-AF65-F5344CB8AC3E}">
        <p14:creationId xmlns:p14="http://schemas.microsoft.com/office/powerpoint/2010/main" val="1853445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Ø"/>
            </a:pPr>
            <a:r>
              <a:rPr lang="en-US" dirty="0"/>
              <a:t>During the initial EDA I confirmed that this dataset was representative of current market conditions.</a:t>
            </a:r>
          </a:p>
          <a:p>
            <a:pPr marL="171450" indent="-171450">
              <a:buFont typeface="Wingdings" pitchFamily="2" charset="2"/>
              <a:buChar char="Ø"/>
            </a:pPr>
            <a:endParaRPr lang="en-US" dirty="0"/>
          </a:p>
          <a:p>
            <a:pPr marL="171450" indent="-171450">
              <a:buFont typeface="Wingdings" pitchFamily="2" charset="2"/>
              <a:buChar char="Ø"/>
            </a:pPr>
            <a:r>
              <a:rPr lang="en-US" dirty="0"/>
              <a:t>As you can see here, the churn rate is in line with industry estimates.</a:t>
            </a:r>
          </a:p>
        </p:txBody>
      </p:sp>
      <p:sp>
        <p:nvSpPr>
          <p:cNvPr id="4" name="Slide Number Placeholder 3"/>
          <p:cNvSpPr>
            <a:spLocks noGrp="1"/>
          </p:cNvSpPr>
          <p:nvPr>
            <p:ph type="sldNum" sz="quarter" idx="5"/>
          </p:nvPr>
        </p:nvSpPr>
        <p:spPr/>
        <p:txBody>
          <a:bodyPr/>
          <a:lstStyle/>
          <a:p>
            <a:fld id="{620C076A-F317-2045-BAEF-3D34F5320F8C}" type="slidenum">
              <a:rPr lang="en-US" smtClean="0"/>
              <a:t>5</a:t>
            </a:fld>
            <a:endParaRPr lang="en-US"/>
          </a:p>
        </p:txBody>
      </p:sp>
    </p:spTree>
    <p:extLst>
      <p:ext uri="{BB962C8B-B14F-4D97-AF65-F5344CB8AC3E}">
        <p14:creationId xmlns:p14="http://schemas.microsoft.com/office/powerpoint/2010/main" val="4012529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Ø"/>
            </a:pPr>
            <a:r>
              <a:rPr lang="en-US" dirty="0"/>
              <a:t>Three features were dropped due to strong correlation with other features.</a:t>
            </a:r>
          </a:p>
          <a:p>
            <a:pPr marL="171450" indent="-171450">
              <a:buFont typeface="Wingdings" pitchFamily="2" charset="2"/>
              <a:buChar char="Ø"/>
            </a:pPr>
            <a:endParaRPr lang="en-US" dirty="0"/>
          </a:p>
          <a:p>
            <a:pPr marL="171450" indent="-171450">
              <a:buFont typeface="Wingdings" pitchFamily="2" charset="2"/>
              <a:buChar char="Ø"/>
            </a:pPr>
            <a:r>
              <a:rPr lang="en-US" dirty="0"/>
              <a:t>Month to month contracts.</a:t>
            </a:r>
          </a:p>
        </p:txBody>
      </p:sp>
      <p:sp>
        <p:nvSpPr>
          <p:cNvPr id="4" name="Slide Number Placeholder 3"/>
          <p:cNvSpPr>
            <a:spLocks noGrp="1"/>
          </p:cNvSpPr>
          <p:nvPr>
            <p:ph type="sldNum" sz="quarter" idx="5"/>
          </p:nvPr>
        </p:nvSpPr>
        <p:spPr/>
        <p:txBody>
          <a:bodyPr/>
          <a:lstStyle/>
          <a:p>
            <a:fld id="{620C076A-F317-2045-BAEF-3D34F5320F8C}" type="slidenum">
              <a:rPr lang="en-US" smtClean="0"/>
              <a:t>6</a:t>
            </a:fld>
            <a:endParaRPr lang="en-US"/>
          </a:p>
        </p:txBody>
      </p:sp>
    </p:spTree>
    <p:extLst>
      <p:ext uri="{BB962C8B-B14F-4D97-AF65-F5344CB8AC3E}">
        <p14:creationId xmlns:p14="http://schemas.microsoft.com/office/powerpoint/2010/main" val="2582784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Ø"/>
            </a:pPr>
            <a:r>
              <a:rPr lang="en-US" dirty="0"/>
              <a:t>That brings us to the model search step.</a:t>
            </a:r>
          </a:p>
          <a:p>
            <a:pPr marL="171450" indent="-171450">
              <a:buFont typeface="Wingdings" pitchFamily="2" charset="2"/>
              <a:buChar char="Ø"/>
            </a:pPr>
            <a:endParaRPr lang="en-US" dirty="0"/>
          </a:p>
          <a:p>
            <a:pPr marL="171450" indent="-171450">
              <a:buFont typeface="Wingdings" pitchFamily="2" charset="2"/>
              <a:buChar char="Ø"/>
            </a:pPr>
            <a:r>
              <a:rPr lang="en-US" dirty="0"/>
              <a:t>As I mentioned, I used a grid search with cross validation for each candidate.</a:t>
            </a:r>
          </a:p>
          <a:p>
            <a:pPr marL="171450" indent="-171450">
              <a:buFont typeface="Wingdings" pitchFamily="2" charset="2"/>
              <a:buChar char="Ø"/>
            </a:pPr>
            <a:endParaRPr lang="en-US" dirty="0"/>
          </a:p>
          <a:p>
            <a:pPr marL="171450" indent="-171450">
              <a:buFont typeface="Wingdings" pitchFamily="2" charset="2"/>
              <a:buChar char="Ø"/>
            </a:pPr>
            <a:r>
              <a:rPr lang="en-US" dirty="0"/>
              <a:t>I evaluated Logistic Regression, …</a:t>
            </a:r>
          </a:p>
          <a:p>
            <a:pPr marL="171450" indent="-171450">
              <a:buFont typeface="Wingdings" pitchFamily="2" charset="2"/>
              <a:buChar char="Ø"/>
            </a:pPr>
            <a:endParaRPr lang="en-US" dirty="0"/>
          </a:p>
          <a:p>
            <a:pPr marL="171450" indent="-171450">
              <a:buFont typeface="Wingdings" pitchFamily="2" charset="2"/>
              <a:buChar char="Ø"/>
            </a:pPr>
            <a:r>
              <a:rPr lang="en-US" dirty="0"/>
              <a:t>You see at the bottom here something I call a Hybrid Model.  Because so many of the churn customers were on month to month contracts I thought I might be able to improve model performance by dividing the dataset into a month-to-month contract group and a longer term contract group.</a:t>
            </a:r>
          </a:p>
          <a:p>
            <a:pPr marL="171450" indent="-171450">
              <a:buFont typeface="Wingdings" pitchFamily="2" charset="2"/>
              <a:buChar char="Ø"/>
            </a:pPr>
            <a:endParaRPr lang="en-US" dirty="0"/>
          </a:p>
          <a:p>
            <a:pPr marL="628650" lvl="1" indent="-171450">
              <a:buFont typeface="Wingdings" pitchFamily="2" charset="2"/>
              <a:buChar char="Ø"/>
            </a:pPr>
            <a:r>
              <a:rPr lang="en-US" dirty="0"/>
              <a:t>I followed the same grid search, cross validation procedure for each of these groups to identify the best models.</a:t>
            </a:r>
          </a:p>
          <a:p>
            <a:pPr marL="628650" lvl="1" indent="-171450">
              <a:buFont typeface="Wingdings" pitchFamily="2" charset="2"/>
              <a:buChar char="Ø"/>
            </a:pPr>
            <a:endParaRPr lang="en-US" dirty="0"/>
          </a:p>
          <a:p>
            <a:pPr marL="628650" lvl="1" indent="-171450">
              <a:buFont typeface="Wingdings" pitchFamily="2" charset="2"/>
              <a:buChar char="Ø"/>
            </a:pPr>
            <a:r>
              <a:rPr lang="en-US" dirty="0"/>
              <a:t>The Hybrid model was logistic regression for the month to month group and Random Forest for the longer term contracts.</a:t>
            </a:r>
          </a:p>
        </p:txBody>
      </p:sp>
      <p:sp>
        <p:nvSpPr>
          <p:cNvPr id="4" name="Slide Number Placeholder 3"/>
          <p:cNvSpPr>
            <a:spLocks noGrp="1"/>
          </p:cNvSpPr>
          <p:nvPr>
            <p:ph type="sldNum" sz="quarter" idx="5"/>
          </p:nvPr>
        </p:nvSpPr>
        <p:spPr/>
        <p:txBody>
          <a:bodyPr/>
          <a:lstStyle/>
          <a:p>
            <a:fld id="{620C076A-F317-2045-BAEF-3D34F5320F8C}" type="slidenum">
              <a:rPr lang="en-US" smtClean="0"/>
              <a:t>7</a:t>
            </a:fld>
            <a:endParaRPr lang="en-US"/>
          </a:p>
        </p:txBody>
      </p:sp>
    </p:spTree>
    <p:extLst>
      <p:ext uri="{BB962C8B-B14F-4D97-AF65-F5344CB8AC3E}">
        <p14:creationId xmlns:p14="http://schemas.microsoft.com/office/powerpoint/2010/main" val="7147286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used recall as my primary metric because losing customers to churn is theoretically more expensive than marketing expenses.</a:t>
            </a:r>
          </a:p>
          <a:p>
            <a:r>
              <a:rPr lang="en-US" dirty="0"/>
              <a:t>I also used the ROC-AUC chart.</a:t>
            </a:r>
          </a:p>
        </p:txBody>
      </p:sp>
      <p:sp>
        <p:nvSpPr>
          <p:cNvPr id="4" name="Slide Number Placeholder 3"/>
          <p:cNvSpPr>
            <a:spLocks noGrp="1"/>
          </p:cNvSpPr>
          <p:nvPr>
            <p:ph type="sldNum" sz="quarter" idx="5"/>
          </p:nvPr>
        </p:nvSpPr>
        <p:spPr/>
        <p:txBody>
          <a:bodyPr/>
          <a:lstStyle/>
          <a:p>
            <a:fld id="{620C076A-F317-2045-BAEF-3D34F5320F8C}" type="slidenum">
              <a:rPr lang="en-US" smtClean="0"/>
              <a:t>8</a:t>
            </a:fld>
            <a:endParaRPr lang="en-US"/>
          </a:p>
        </p:txBody>
      </p:sp>
    </p:spTree>
    <p:extLst>
      <p:ext uri="{BB962C8B-B14F-4D97-AF65-F5344CB8AC3E}">
        <p14:creationId xmlns:p14="http://schemas.microsoft.com/office/powerpoint/2010/main" val="20278201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Wingdings" pitchFamily="2" charset="2"/>
              <a:buChar char="Ø"/>
            </a:pPr>
            <a:r>
              <a:rPr lang="en-US" dirty="0"/>
              <a:t>Here are the results.  PAUSE</a:t>
            </a:r>
          </a:p>
          <a:p>
            <a:pPr marL="171450" indent="-171450">
              <a:buFont typeface="Wingdings" pitchFamily="2" charset="2"/>
              <a:buChar char="Ø"/>
            </a:pPr>
            <a:endParaRPr lang="en-US" dirty="0"/>
          </a:p>
          <a:p>
            <a:pPr marL="171450" indent="-171450">
              <a:buFont typeface="Wingdings" pitchFamily="2" charset="2"/>
              <a:buChar char="Ø"/>
            </a:pPr>
            <a:r>
              <a:rPr lang="en-US" dirty="0"/>
              <a:t>As you can see, many of the models performed similarly.</a:t>
            </a:r>
          </a:p>
        </p:txBody>
      </p:sp>
      <p:sp>
        <p:nvSpPr>
          <p:cNvPr id="4" name="Slide Number Placeholder 3"/>
          <p:cNvSpPr>
            <a:spLocks noGrp="1"/>
          </p:cNvSpPr>
          <p:nvPr>
            <p:ph type="sldNum" sz="quarter" idx="5"/>
          </p:nvPr>
        </p:nvSpPr>
        <p:spPr/>
        <p:txBody>
          <a:bodyPr/>
          <a:lstStyle/>
          <a:p>
            <a:fld id="{620C076A-F317-2045-BAEF-3D34F5320F8C}" type="slidenum">
              <a:rPr lang="en-US" smtClean="0"/>
              <a:t>9</a:t>
            </a:fld>
            <a:endParaRPr lang="en-US"/>
          </a:p>
        </p:txBody>
      </p:sp>
    </p:spTree>
    <p:extLst>
      <p:ext uri="{BB962C8B-B14F-4D97-AF65-F5344CB8AC3E}">
        <p14:creationId xmlns:p14="http://schemas.microsoft.com/office/powerpoint/2010/main" val="26882219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selected Logistic Regression for two reasons:</a:t>
            </a:r>
          </a:p>
          <a:p>
            <a:r>
              <a:rPr lang="en-US" dirty="0"/>
              <a:t>   1. It is the most interpretable model</a:t>
            </a:r>
          </a:p>
          <a:p>
            <a:r>
              <a:rPr lang="en-US" dirty="0"/>
              <a:t>   2. Looking at the ROC-AUC curve it appears to have the most consistent performance.</a:t>
            </a:r>
          </a:p>
        </p:txBody>
      </p:sp>
      <p:sp>
        <p:nvSpPr>
          <p:cNvPr id="4" name="Slide Number Placeholder 3"/>
          <p:cNvSpPr>
            <a:spLocks noGrp="1"/>
          </p:cNvSpPr>
          <p:nvPr>
            <p:ph type="sldNum" sz="quarter" idx="5"/>
          </p:nvPr>
        </p:nvSpPr>
        <p:spPr/>
        <p:txBody>
          <a:bodyPr/>
          <a:lstStyle/>
          <a:p>
            <a:fld id="{620C076A-F317-2045-BAEF-3D34F5320F8C}" type="slidenum">
              <a:rPr lang="en-US" smtClean="0"/>
              <a:t>10</a:t>
            </a:fld>
            <a:endParaRPr lang="en-US"/>
          </a:p>
        </p:txBody>
      </p:sp>
    </p:spTree>
    <p:extLst>
      <p:ext uri="{BB962C8B-B14F-4D97-AF65-F5344CB8AC3E}">
        <p14:creationId xmlns:p14="http://schemas.microsoft.com/office/powerpoint/2010/main" val="12898393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2/13/20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2/13/20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2/13/20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2/13/20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2/13/20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2/13/20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2/13/20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2/13/20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2/13/20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2/13/20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2/13/20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2/13/20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2/13/20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2/13/20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5">
                <a:lumMod val="67000"/>
              </a:schemeClr>
            </a:gs>
            <a:gs pos="8000">
              <a:schemeClr val="accent5">
                <a:lumMod val="97000"/>
                <a:lumOff val="3000"/>
              </a:schemeClr>
            </a:gs>
            <a:gs pos="54000">
              <a:schemeClr val="accent5">
                <a:lumMod val="28000"/>
                <a:lumOff val="72000"/>
              </a:schemeClr>
            </a:gs>
          </a:gsLst>
          <a:lin ang="16200000" scaled="1"/>
          <a:tileRect/>
        </a:gra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2/13/20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telecoms.com/opinion/churn-is-breaking-the-telecoms-market-heres-how-to-fix-it/" TargetMode="External"/><Relationship Id="rId2" Type="http://schemas.openxmlformats.org/officeDocument/2006/relationships/hyperlink" Target="http://www.dbmarketing.com/telecom/churnreduction.html"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chrispacia.wordpress.com/2013/09/20/the-fed-orchestrates-the-largest-redistribution-of-wealth-from-poor-to-rich-the-left-blames-the-free-market/"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image" Target="../media/image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tiff"/><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8D0172-F2E0-4763-9C35-F022664959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6">
            <a:extLst>
              <a:ext uri="{FF2B5EF4-FFF2-40B4-BE49-F238E27FC236}">
                <a16:creationId xmlns:a16="http://schemas.microsoft.com/office/drawing/2014/main" id="{9F2851FB-E841-4509-8A6D-A416376EA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1">
              <a:alpha val="20000"/>
            </a:schemeClr>
          </a:solidFill>
          <a:ln>
            <a:noFill/>
          </a:ln>
        </p:spPr>
        <p:txBody>
          <a:bodyPr rtlCol="0" anchor="ctr"/>
          <a:lstStyle/>
          <a:p>
            <a:pPr algn="ctr"/>
            <a:endParaRPr lang="en-US">
              <a:solidFill>
                <a:schemeClr val="tx1"/>
              </a:solidFill>
            </a:endParaRPr>
          </a:p>
        </p:txBody>
      </p:sp>
      <p:sp>
        <p:nvSpPr>
          <p:cNvPr id="12" name="Freeform: Shape 11">
            <a:extLst>
              <a:ext uri="{FF2B5EF4-FFF2-40B4-BE49-F238E27FC236}">
                <a16:creationId xmlns:a16="http://schemas.microsoft.com/office/drawing/2014/main" id="{DF6FB2B2-CE21-407F-B22E-302DADC2C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76A800-C97B-7A42-BE14-49863707B861}"/>
              </a:ext>
            </a:extLst>
          </p:cNvPr>
          <p:cNvSpPr>
            <a:spLocks noGrp="1"/>
          </p:cNvSpPr>
          <p:nvPr>
            <p:ph type="ctrTitle"/>
          </p:nvPr>
        </p:nvSpPr>
        <p:spPr>
          <a:xfrm>
            <a:off x="965505" y="623571"/>
            <a:ext cx="10260990" cy="3523885"/>
          </a:xfrm>
        </p:spPr>
        <p:txBody>
          <a:bodyPr>
            <a:normAutofit/>
          </a:bodyPr>
          <a:lstStyle/>
          <a:p>
            <a:pPr algn="ctr"/>
            <a:r>
              <a:rPr lang="en-US" sz="8000" dirty="0">
                <a:solidFill>
                  <a:schemeClr val="tx2">
                    <a:lumMod val="10000"/>
                  </a:schemeClr>
                </a:solidFill>
              </a:rPr>
              <a:t>Targeted</a:t>
            </a:r>
            <a:r>
              <a:rPr lang="en-US" sz="8000" dirty="0"/>
              <a:t> </a:t>
            </a:r>
            <a:r>
              <a:rPr lang="en-US" sz="8000" dirty="0">
                <a:solidFill>
                  <a:schemeClr val="tx2">
                    <a:lumMod val="10000"/>
                  </a:schemeClr>
                </a:solidFill>
              </a:rPr>
              <a:t>Marketing In Telecom</a:t>
            </a:r>
          </a:p>
        </p:txBody>
      </p:sp>
      <p:sp>
        <p:nvSpPr>
          <p:cNvPr id="3" name="Subtitle 2">
            <a:extLst>
              <a:ext uri="{FF2B5EF4-FFF2-40B4-BE49-F238E27FC236}">
                <a16:creationId xmlns:a16="http://schemas.microsoft.com/office/drawing/2014/main" id="{9CEF311C-039F-1D4C-8C15-9371C01F288C}"/>
              </a:ext>
            </a:extLst>
          </p:cNvPr>
          <p:cNvSpPr>
            <a:spLocks noGrp="1"/>
          </p:cNvSpPr>
          <p:nvPr>
            <p:ph type="subTitle" idx="1"/>
          </p:nvPr>
        </p:nvSpPr>
        <p:spPr>
          <a:xfrm>
            <a:off x="965505" y="4777380"/>
            <a:ext cx="10260990" cy="1209763"/>
          </a:xfrm>
        </p:spPr>
        <p:txBody>
          <a:bodyPr>
            <a:normAutofit fontScale="92500" lnSpcReduction="20000"/>
          </a:bodyPr>
          <a:lstStyle/>
          <a:p>
            <a:pPr algn="ctr"/>
            <a:r>
              <a:rPr lang="en-US" sz="2400" dirty="0">
                <a:solidFill>
                  <a:schemeClr val="bg2"/>
                </a:solidFill>
                <a:latin typeface="Helvetica Light" panose="020B0403020202020204" pitchFamily="34" charset="0"/>
              </a:rPr>
              <a:t>Using Machine Learning to Identify Customers at risk of Churn</a:t>
            </a:r>
          </a:p>
          <a:p>
            <a:pPr algn="ctr"/>
            <a:endParaRPr lang="en-US" sz="2400" dirty="0">
              <a:solidFill>
                <a:schemeClr val="bg2"/>
              </a:solidFill>
              <a:latin typeface="Helvetica Light" panose="020B0403020202020204" pitchFamily="34" charset="0"/>
            </a:endParaRPr>
          </a:p>
          <a:p>
            <a:pPr algn="ctr"/>
            <a:r>
              <a:rPr lang="en-US" sz="2400" dirty="0">
                <a:solidFill>
                  <a:schemeClr val="bg2"/>
                </a:solidFill>
                <a:latin typeface="Helvetica Light" panose="020B0403020202020204" pitchFamily="34" charset="0"/>
              </a:rPr>
              <a:t>Michael Boals</a:t>
            </a:r>
          </a:p>
        </p:txBody>
      </p:sp>
      <p:pic>
        <p:nvPicPr>
          <p:cNvPr id="11" name="Picture 10" descr="A close up of a logo&#10;&#10;Description automatically generated">
            <a:extLst>
              <a:ext uri="{FF2B5EF4-FFF2-40B4-BE49-F238E27FC236}">
                <a16:creationId xmlns:a16="http://schemas.microsoft.com/office/drawing/2014/main" id="{4917F682-8B3A-EB44-98AE-B81EB1AA0F9F}"/>
              </a:ext>
            </a:extLst>
          </p:cNvPr>
          <p:cNvPicPr>
            <a:picLocks noChangeAspect="1"/>
          </p:cNvPicPr>
          <p:nvPr/>
        </p:nvPicPr>
        <p:blipFill>
          <a:blip r:embed="rId2"/>
          <a:stretch>
            <a:fillRect/>
          </a:stretch>
        </p:blipFill>
        <p:spPr>
          <a:xfrm>
            <a:off x="10455969" y="5369305"/>
            <a:ext cx="1957942" cy="1468456"/>
          </a:xfrm>
          <a:prstGeom prst="rect">
            <a:avLst/>
          </a:prstGeom>
        </p:spPr>
      </p:pic>
    </p:spTree>
    <p:extLst>
      <p:ext uri="{BB962C8B-B14F-4D97-AF65-F5344CB8AC3E}">
        <p14:creationId xmlns:p14="http://schemas.microsoft.com/office/powerpoint/2010/main" val="3327584868"/>
      </p:ext>
    </p:extLst>
  </p:cSld>
  <p:clrMapOvr>
    <a:masterClrMapping/>
  </p:clrMapOvr>
  <mc:AlternateContent xmlns:mc="http://schemas.openxmlformats.org/markup-compatibility/2006" xmlns:p14="http://schemas.microsoft.com/office/powerpoint/2010/main">
    <mc:Choice Requires="p14">
      <p:transition spd="slow" p14:dur="2000" advTm="14501"/>
    </mc:Choice>
    <mc:Fallback xmlns="">
      <p:transition spd="slow" advTm="14501"/>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5E2232B-7A76-5F49-97EA-EF00FD7226CD}"/>
              </a:ext>
            </a:extLst>
          </p:cNvPr>
          <p:cNvSpPr txBox="1"/>
          <p:nvPr/>
        </p:nvSpPr>
        <p:spPr>
          <a:xfrm>
            <a:off x="588723" y="375781"/>
            <a:ext cx="5507277" cy="769441"/>
          </a:xfrm>
          <a:prstGeom prst="rect">
            <a:avLst/>
          </a:prstGeom>
          <a:noFill/>
        </p:spPr>
        <p:txBody>
          <a:bodyPr wrap="square" rtlCol="0">
            <a:spAutoFit/>
          </a:bodyPr>
          <a:lstStyle/>
          <a:p>
            <a:r>
              <a:rPr lang="en-US" sz="4400" dirty="0">
                <a:solidFill>
                  <a:schemeClr val="tx2">
                    <a:lumMod val="10000"/>
                  </a:schemeClr>
                </a:solidFill>
                <a:latin typeface="Helvetica Light" panose="020B0403020202020204" pitchFamily="34" charset="0"/>
              </a:rPr>
              <a:t>Model Search</a:t>
            </a:r>
          </a:p>
        </p:txBody>
      </p:sp>
      <p:graphicFrame>
        <p:nvGraphicFramePr>
          <p:cNvPr id="5" name="Table 4">
            <a:extLst>
              <a:ext uri="{FF2B5EF4-FFF2-40B4-BE49-F238E27FC236}">
                <a16:creationId xmlns:a16="http://schemas.microsoft.com/office/drawing/2014/main" id="{860A4226-ACE3-C543-9CEA-E941EC0AC51F}"/>
              </a:ext>
            </a:extLst>
          </p:cNvPr>
          <p:cNvGraphicFramePr>
            <a:graphicFrameLocks noGrp="1"/>
          </p:cNvGraphicFramePr>
          <p:nvPr>
            <p:extLst>
              <p:ext uri="{D42A27DB-BD31-4B8C-83A1-F6EECF244321}">
                <p14:modId xmlns:p14="http://schemas.microsoft.com/office/powerpoint/2010/main" val="3381289113"/>
              </p:ext>
            </p:extLst>
          </p:nvPr>
        </p:nvGraphicFramePr>
        <p:xfrm>
          <a:off x="212943" y="1521004"/>
          <a:ext cx="5883057" cy="3343605"/>
        </p:xfrm>
        <a:graphic>
          <a:graphicData uri="http://schemas.openxmlformats.org/drawingml/2006/table">
            <a:tbl>
              <a:tblPr firstRow="1" bandRow="1">
                <a:tableStyleId>{5C22544A-7EE6-4342-B048-85BDC9FD1C3A}</a:tableStyleId>
              </a:tblPr>
              <a:tblGrid>
                <a:gridCol w="3218205">
                  <a:extLst>
                    <a:ext uri="{9D8B030D-6E8A-4147-A177-3AD203B41FA5}">
                      <a16:colId xmlns:a16="http://schemas.microsoft.com/office/drawing/2014/main" val="2434999485"/>
                    </a:ext>
                  </a:extLst>
                </a:gridCol>
                <a:gridCol w="1323732">
                  <a:extLst>
                    <a:ext uri="{9D8B030D-6E8A-4147-A177-3AD203B41FA5}">
                      <a16:colId xmlns:a16="http://schemas.microsoft.com/office/drawing/2014/main" val="1085757208"/>
                    </a:ext>
                  </a:extLst>
                </a:gridCol>
                <a:gridCol w="1341120">
                  <a:extLst>
                    <a:ext uri="{9D8B030D-6E8A-4147-A177-3AD203B41FA5}">
                      <a16:colId xmlns:a16="http://schemas.microsoft.com/office/drawing/2014/main" val="3571800522"/>
                    </a:ext>
                  </a:extLst>
                </a:gridCol>
              </a:tblGrid>
              <a:tr h="379036">
                <a:tc>
                  <a:txBody>
                    <a:bodyPr/>
                    <a:lstStyle/>
                    <a:p>
                      <a:pPr algn="ctr"/>
                      <a:endParaRPr lang="en-US" b="0" i="0" dirty="0">
                        <a:solidFill>
                          <a:schemeClr val="tx1">
                            <a:lumMod val="50000"/>
                          </a:schemeClr>
                        </a:solidFill>
                        <a:latin typeface="Helvetica Light" panose="020B0403020202020204" pitchFamily="34" charset="0"/>
                      </a:endParaRPr>
                    </a:p>
                  </a:txBody>
                  <a:tcPr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0" i="0" dirty="0">
                          <a:solidFill>
                            <a:schemeClr val="tx1">
                              <a:lumMod val="50000"/>
                            </a:schemeClr>
                          </a:solidFill>
                          <a:latin typeface="Helvetica Light" panose="020B0403020202020204" pitchFamily="34" charset="0"/>
                        </a:rPr>
                        <a:t>Metrics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hMerge="1">
                  <a:txBody>
                    <a:bodyPr/>
                    <a:lstStyle/>
                    <a:p>
                      <a:endParaRPr lang="en-US" dirty="0">
                        <a:solidFill>
                          <a:schemeClr val="tx2">
                            <a:lumMod val="10000"/>
                          </a:schemeClr>
                        </a:solidFill>
                        <a:latin typeface="Helvetica" pitchFamily="2" charset="0"/>
                      </a:endParaRPr>
                    </a:p>
                  </a:txBody>
                  <a:tcP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496346461"/>
                  </a:ext>
                </a:extLst>
              </a:tr>
              <a:tr h="672735">
                <a:tc>
                  <a:txBody>
                    <a:bodyPr/>
                    <a:lstStyle/>
                    <a:p>
                      <a:pPr algn="ctr"/>
                      <a:r>
                        <a:rPr lang="en-US" b="0" i="0" dirty="0">
                          <a:solidFill>
                            <a:schemeClr val="tx1">
                              <a:lumMod val="50000"/>
                            </a:schemeClr>
                          </a:solidFill>
                          <a:latin typeface="Helvetica Light" panose="020B0403020202020204" pitchFamily="34" charset="0"/>
                        </a:rPr>
                        <a:t>Models Tested</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1">
                              <a:lumMod val="50000"/>
                            </a:schemeClr>
                          </a:solidFill>
                          <a:latin typeface="Helvetica Light" panose="020B0403020202020204" pitchFamily="34" charset="0"/>
                        </a:rPr>
                        <a:t>Recall</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0" i="0" dirty="0">
                          <a:solidFill>
                            <a:schemeClr val="tx1">
                              <a:lumMod val="50000"/>
                            </a:schemeClr>
                          </a:solidFill>
                          <a:latin typeface="Helvetica Light" panose="020B0403020202020204" pitchFamily="34" charset="0"/>
                        </a:rPr>
                        <a:t>ROC AUC </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b="0" i="0" dirty="0">
                          <a:solidFill>
                            <a:schemeClr val="tx1">
                              <a:lumMod val="50000"/>
                            </a:schemeClr>
                          </a:solidFill>
                          <a:latin typeface="Helvetica Light" panose="020B0403020202020204" pitchFamily="34" charset="0"/>
                        </a:rPr>
                        <a:t>Score</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968577667"/>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rgbClr val="FF0000"/>
                          </a:solidFill>
                          <a:latin typeface="Helvetica Light" panose="020B0403020202020204" pitchFamily="34" charset="0"/>
                        </a:rPr>
                        <a:t>Logistic Regression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rgbClr val="FF0000"/>
                          </a:solidFill>
                          <a:latin typeface="Helvetica Light" panose="020B0403020202020204" pitchFamily="34" charset="0"/>
                        </a:rPr>
                        <a:t>0.76</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rgbClr val="FF0000"/>
                          </a:solidFill>
                          <a:latin typeface="Helvetica Light" panose="020B0403020202020204" pitchFamily="34" charset="0"/>
                        </a:rPr>
                        <a:t>0.83</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714377236"/>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1">
                              <a:lumMod val="50000"/>
                            </a:schemeClr>
                          </a:solidFill>
                          <a:latin typeface="Helvetica Light" panose="020B0403020202020204" pitchFamily="34" charset="0"/>
                        </a:rPr>
                        <a:t>KNN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1">
                              <a:lumMod val="50000"/>
                            </a:schemeClr>
                          </a:solidFill>
                          <a:latin typeface="Helvetica Light" panose="020B0403020202020204" pitchFamily="34" charset="0"/>
                        </a:rPr>
                        <a:t>0.75</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1">
                              <a:lumMod val="50000"/>
                            </a:schemeClr>
                          </a:solidFill>
                          <a:latin typeface="Helvetica Light" panose="020B0403020202020204" pitchFamily="34" charset="0"/>
                        </a:rPr>
                        <a:t>0.81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650670738"/>
                  </a:ext>
                </a:extLst>
              </a:tr>
              <a:tr h="38784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1">
                              <a:lumMod val="50000"/>
                            </a:schemeClr>
                          </a:solidFill>
                          <a:latin typeface="Helvetica Light" panose="020B0403020202020204" pitchFamily="34" charset="0"/>
                        </a:rPr>
                        <a:t>Random Forest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1">
                              <a:lumMod val="50000"/>
                            </a:schemeClr>
                          </a:solidFill>
                          <a:latin typeface="Helvetica Light" panose="020B0403020202020204" pitchFamily="34" charset="0"/>
                        </a:rPr>
                        <a:t>0.86</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1">
                              <a:lumMod val="50000"/>
                            </a:schemeClr>
                          </a:solidFill>
                          <a:latin typeface="Helvetica Light" panose="020B0403020202020204" pitchFamily="34" charset="0"/>
                        </a:rPr>
                        <a:t>0.82</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24737825"/>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1">
                              <a:lumMod val="50000"/>
                            </a:schemeClr>
                          </a:solidFill>
                          <a:latin typeface="Helvetica Light" panose="020B0403020202020204" pitchFamily="34" charset="0"/>
                        </a:rPr>
                        <a:t>Support Vector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1">
                              <a:lumMod val="50000"/>
                            </a:schemeClr>
                          </a:solidFill>
                          <a:latin typeface="Helvetica Light" panose="020B0403020202020204" pitchFamily="34" charset="0"/>
                        </a:rPr>
                        <a:t>0.78</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1">
                              <a:lumMod val="50000"/>
                            </a:schemeClr>
                          </a:solidFill>
                          <a:latin typeface="Helvetica Light" panose="020B0403020202020204" pitchFamily="34" charset="0"/>
                        </a:rPr>
                        <a:t>0.82</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02977759"/>
                  </a:ext>
                </a:extLst>
              </a:tr>
              <a:tr h="38784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1">
                              <a:lumMod val="50000"/>
                            </a:schemeClr>
                          </a:solidFill>
                          <a:latin typeface="Helvetica Light" panose="020B0403020202020204" pitchFamily="34" charset="0"/>
                        </a:rPr>
                        <a:t>Naïve Bayes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1">
                              <a:lumMod val="50000"/>
                            </a:schemeClr>
                          </a:solidFill>
                          <a:latin typeface="Helvetica Light" panose="020B0403020202020204" pitchFamily="34" charset="0"/>
                        </a:rPr>
                        <a:t>0.78</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1">
                              <a:lumMod val="50000"/>
                            </a:schemeClr>
                          </a:solidFill>
                          <a:latin typeface="Helvetica Light" panose="020B0403020202020204" pitchFamily="34" charset="0"/>
                        </a:rPr>
                        <a:t>0.77</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229860881"/>
                  </a:ext>
                </a:extLst>
              </a:tr>
              <a:tr h="379036">
                <a:tc>
                  <a:txBody>
                    <a:bodyPr/>
                    <a:lstStyle/>
                    <a:p>
                      <a:r>
                        <a:rPr lang="en-US" b="0" i="0" dirty="0">
                          <a:solidFill>
                            <a:schemeClr val="tx1">
                              <a:lumMod val="50000"/>
                            </a:schemeClr>
                          </a:solidFill>
                          <a:latin typeface="Helvetica Light" panose="020B0403020202020204" pitchFamily="34" charset="0"/>
                        </a:rPr>
                        <a:t>Hybrid Model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1">
                              <a:lumMod val="50000"/>
                            </a:schemeClr>
                          </a:solidFill>
                          <a:latin typeface="Helvetica Light" panose="020B0403020202020204" pitchFamily="34" charset="0"/>
                        </a:rPr>
                        <a:t>0.70</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1">
                              <a:lumMod val="50000"/>
                            </a:schemeClr>
                          </a:solidFill>
                          <a:latin typeface="Helvetica Light" panose="020B0403020202020204" pitchFamily="34" charset="0"/>
                        </a:rPr>
                        <a:t>0.77</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101951262"/>
                  </a:ext>
                </a:extLst>
              </a:tr>
            </a:tbl>
          </a:graphicData>
        </a:graphic>
      </p:graphicFrame>
      <p:pic>
        <p:nvPicPr>
          <p:cNvPr id="6" name="Picture 5" descr="A picture containing flying, kite, colorful, fireworks&#10;&#10;Description automatically generated">
            <a:extLst>
              <a:ext uri="{FF2B5EF4-FFF2-40B4-BE49-F238E27FC236}">
                <a16:creationId xmlns:a16="http://schemas.microsoft.com/office/drawing/2014/main" id="{32D7E27A-DFDC-FA49-A29E-CC8C75B33E5A}"/>
              </a:ext>
            </a:extLst>
          </p:cNvPr>
          <p:cNvPicPr>
            <a:picLocks noChangeAspect="1"/>
          </p:cNvPicPr>
          <p:nvPr/>
        </p:nvPicPr>
        <p:blipFill>
          <a:blip r:embed="rId3"/>
          <a:stretch>
            <a:fillRect/>
          </a:stretch>
        </p:blipFill>
        <p:spPr>
          <a:xfrm>
            <a:off x="6331636" y="614855"/>
            <a:ext cx="6166624" cy="5533697"/>
          </a:xfrm>
          <a:prstGeom prst="rect">
            <a:avLst/>
          </a:prstGeom>
        </p:spPr>
      </p:pic>
      <p:pic>
        <p:nvPicPr>
          <p:cNvPr id="7" name="Picture 6" descr="A close up of a logo&#10;&#10;Description automatically generated">
            <a:extLst>
              <a:ext uri="{FF2B5EF4-FFF2-40B4-BE49-F238E27FC236}">
                <a16:creationId xmlns:a16="http://schemas.microsoft.com/office/drawing/2014/main" id="{36285293-1C9E-4942-8584-E6C07963404F}"/>
              </a:ext>
            </a:extLst>
          </p:cNvPr>
          <p:cNvPicPr>
            <a:picLocks noChangeAspect="1"/>
          </p:cNvPicPr>
          <p:nvPr/>
        </p:nvPicPr>
        <p:blipFill>
          <a:blip r:embed="rId4"/>
          <a:stretch>
            <a:fillRect/>
          </a:stretch>
        </p:blipFill>
        <p:spPr>
          <a:xfrm>
            <a:off x="10540318" y="5389544"/>
            <a:ext cx="1957942" cy="1468456"/>
          </a:xfrm>
          <a:prstGeom prst="rect">
            <a:avLst/>
          </a:prstGeom>
        </p:spPr>
      </p:pic>
    </p:spTree>
    <p:extLst>
      <p:ext uri="{BB962C8B-B14F-4D97-AF65-F5344CB8AC3E}">
        <p14:creationId xmlns:p14="http://schemas.microsoft.com/office/powerpoint/2010/main" val="629052662"/>
      </p:ext>
    </p:extLst>
  </p:cSld>
  <p:clrMapOvr>
    <a:masterClrMapping/>
  </p:clrMapOvr>
  <mc:AlternateContent xmlns:mc="http://schemas.openxmlformats.org/markup-compatibility/2006" xmlns:p14="http://schemas.microsoft.com/office/powerpoint/2010/main">
    <mc:Choice Requires="p14">
      <p:transition spd="slow" p14:dur="2000" advTm="15131"/>
    </mc:Choice>
    <mc:Fallback xmlns="">
      <p:transition spd="slow" advTm="15131"/>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13106-5777-104E-A165-0ABAE7405566}"/>
              </a:ext>
            </a:extLst>
          </p:cNvPr>
          <p:cNvSpPr>
            <a:spLocks noGrp="1"/>
          </p:cNvSpPr>
          <p:nvPr>
            <p:ph type="title"/>
          </p:nvPr>
        </p:nvSpPr>
        <p:spPr/>
        <p:txBody>
          <a:bodyPr/>
          <a:lstStyle/>
          <a:p>
            <a:r>
              <a:rPr lang="en-US" dirty="0">
                <a:solidFill>
                  <a:schemeClr val="tx2">
                    <a:lumMod val="10000"/>
                  </a:schemeClr>
                </a:solidFill>
                <a:latin typeface="Helvetica Light" panose="020B0403020202020204" pitchFamily="34" charset="0"/>
              </a:rPr>
              <a:t>Final Testing Results</a:t>
            </a:r>
          </a:p>
        </p:txBody>
      </p:sp>
      <p:sp>
        <p:nvSpPr>
          <p:cNvPr id="3" name="Content Placeholder 2">
            <a:extLst>
              <a:ext uri="{FF2B5EF4-FFF2-40B4-BE49-F238E27FC236}">
                <a16:creationId xmlns:a16="http://schemas.microsoft.com/office/drawing/2014/main" id="{AC0C4C24-AFF7-774D-BE40-BAF3D1103F6A}"/>
              </a:ext>
            </a:extLst>
          </p:cNvPr>
          <p:cNvSpPr>
            <a:spLocks noGrp="1"/>
          </p:cNvSpPr>
          <p:nvPr>
            <p:ph idx="1"/>
          </p:nvPr>
        </p:nvSpPr>
        <p:spPr>
          <a:xfrm>
            <a:off x="1104293" y="1331259"/>
            <a:ext cx="8946541" cy="4195481"/>
          </a:xfrm>
        </p:spPr>
        <p:txBody>
          <a:bodyPr>
            <a:normAutofit/>
          </a:bodyPr>
          <a:lstStyle/>
          <a:p>
            <a:pPr>
              <a:buClr>
                <a:schemeClr val="bg2">
                  <a:lumMod val="60000"/>
                  <a:lumOff val="40000"/>
                </a:schemeClr>
              </a:buClr>
            </a:pPr>
            <a:r>
              <a:rPr lang="en-US" sz="3600" dirty="0">
                <a:solidFill>
                  <a:schemeClr val="bg1"/>
                </a:solidFill>
                <a:latin typeface="Helvetica Light" panose="020B0403020202020204" pitchFamily="34" charset="0"/>
              </a:rPr>
              <a:t>Scores with Test Data</a:t>
            </a:r>
          </a:p>
          <a:p>
            <a:pPr lvl="1">
              <a:spcBef>
                <a:spcPts val="3400"/>
              </a:spcBef>
              <a:buClr>
                <a:schemeClr val="bg2">
                  <a:lumMod val="60000"/>
                  <a:lumOff val="40000"/>
                </a:schemeClr>
              </a:buClr>
            </a:pPr>
            <a:r>
              <a:rPr lang="en-US" sz="3600" dirty="0">
                <a:solidFill>
                  <a:schemeClr val="bg1"/>
                </a:solidFill>
                <a:latin typeface="Helvetica Light" panose="020B0403020202020204" pitchFamily="34" charset="0"/>
              </a:rPr>
              <a:t>ROC-AUC Score: 	0.86</a:t>
            </a:r>
          </a:p>
          <a:p>
            <a:pPr lvl="1">
              <a:spcBef>
                <a:spcPts val="3400"/>
              </a:spcBef>
              <a:buClr>
                <a:schemeClr val="bg2">
                  <a:lumMod val="60000"/>
                  <a:lumOff val="40000"/>
                </a:schemeClr>
              </a:buClr>
            </a:pPr>
            <a:r>
              <a:rPr lang="en-US" sz="3600" dirty="0">
                <a:solidFill>
                  <a:schemeClr val="bg1"/>
                </a:solidFill>
                <a:latin typeface="Helvetica Light" panose="020B0403020202020204" pitchFamily="34" charset="0"/>
              </a:rPr>
              <a:t>Recall Score: 		    0.54</a:t>
            </a:r>
          </a:p>
        </p:txBody>
      </p:sp>
      <p:pic>
        <p:nvPicPr>
          <p:cNvPr id="4" name="Picture 3" descr="A close up of a logo&#10;&#10;Description automatically generated">
            <a:extLst>
              <a:ext uri="{FF2B5EF4-FFF2-40B4-BE49-F238E27FC236}">
                <a16:creationId xmlns:a16="http://schemas.microsoft.com/office/drawing/2014/main" id="{588B0E2C-3400-E741-B4DF-3BE7418BE1FF}"/>
              </a:ext>
            </a:extLst>
          </p:cNvPr>
          <p:cNvPicPr>
            <a:picLocks noChangeAspect="1"/>
          </p:cNvPicPr>
          <p:nvPr/>
        </p:nvPicPr>
        <p:blipFill>
          <a:blip r:embed="rId3"/>
          <a:stretch>
            <a:fillRect/>
          </a:stretch>
        </p:blipFill>
        <p:spPr>
          <a:xfrm>
            <a:off x="10509016" y="5389544"/>
            <a:ext cx="1957942" cy="1468456"/>
          </a:xfrm>
          <a:prstGeom prst="rect">
            <a:avLst/>
          </a:prstGeom>
        </p:spPr>
      </p:pic>
    </p:spTree>
    <p:extLst>
      <p:ext uri="{BB962C8B-B14F-4D97-AF65-F5344CB8AC3E}">
        <p14:creationId xmlns:p14="http://schemas.microsoft.com/office/powerpoint/2010/main" val="2167013474"/>
      </p:ext>
    </p:extLst>
  </p:cSld>
  <p:clrMapOvr>
    <a:masterClrMapping/>
  </p:clrMapOvr>
  <mc:AlternateContent xmlns:mc="http://schemas.openxmlformats.org/markup-compatibility/2006" xmlns:p14="http://schemas.microsoft.com/office/powerpoint/2010/main">
    <mc:Choice Requires="p14">
      <p:transition spd="slow" p14:dur="2000" advTm="10010"/>
    </mc:Choice>
    <mc:Fallback xmlns="">
      <p:transition spd="slow" advTm="10010"/>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16591-C6DC-DC4C-9F82-2DAFA7A1225E}"/>
              </a:ext>
            </a:extLst>
          </p:cNvPr>
          <p:cNvSpPr>
            <a:spLocks noGrp="1"/>
          </p:cNvSpPr>
          <p:nvPr>
            <p:ph type="title"/>
          </p:nvPr>
        </p:nvSpPr>
        <p:spPr/>
        <p:txBody>
          <a:bodyPr/>
          <a:lstStyle/>
          <a:p>
            <a:r>
              <a:rPr lang="en-US" dirty="0">
                <a:solidFill>
                  <a:schemeClr val="tx2">
                    <a:lumMod val="10000"/>
                  </a:schemeClr>
                </a:solidFill>
                <a:latin typeface="Helvetica Light" panose="020B0403020202020204" pitchFamily="34" charset="0"/>
              </a:rPr>
              <a:t>Conclusions and Next Steps</a:t>
            </a:r>
          </a:p>
        </p:txBody>
      </p:sp>
      <p:sp>
        <p:nvSpPr>
          <p:cNvPr id="3" name="Content Placeholder 2">
            <a:extLst>
              <a:ext uri="{FF2B5EF4-FFF2-40B4-BE49-F238E27FC236}">
                <a16:creationId xmlns:a16="http://schemas.microsoft.com/office/drawing/2014/main" id="{B0A1E7AD-9798-9B48-B938-FBDDDE5279CF}"/>
              </a:ext>
            </a:extLst>
          </p:cNvPr>
          <p:cNvSpPr>
            <a:spLocks noGrp="1"/>
          </p:cNvSpPr>
          <p:nvPr>
            <p:ph idx="1"/>
          </p:nvPr>
        </p:nvSpPr>
        <p:spPr>
          <a:xfrm>
            <a:off x="862220" y="1520203"/>
            <a:ext cx="10140560" cy="4051508"/>
          </a:xfrm>
        </p:spPr>
        <p:txBody>
          <a:bodyPr>
            <a:normAutofit/>
          </a:bodyPr>
          <a:lstStyle/>
          <a:p>
            <a:pPr>
              <a:buClr>
                <a:schemeClr val="bg2">
                  <a:lumMod val="60000"/>
                  <a:lumOff val="40000"/>
                </a:schemeClr>
              </a:buClr>
            </a:pPr>
            <a:r>
              <a:rPr lang="en-US" sz="3200" dirty="0">
                <a:solidFill>
                  <a:schemeClr val="tx2">
                    <a:lumMod val="10000"/>
                  </a:schemeClr>
                </a:solidFill>
                <a:latin typeface="Helvetica Light" panose="020B0403020202020204" pitchFamily="34" charset="0"/>
              </a:rPr>
              <a:t>Model Needs Improvement</a:t>
            </a:r>
          </a:p>
          <a:p>
            <a:pPr lvl="1">
              <a:buClr>
                <a:schemeClr val="bg2">
                  <a:lumMod val="60000"/>
                  <a:lumOff val="40000"/>
                </a:schemeClr>
              </a:buClr>
            </a:pPr>
            <a:r>
              <a:rPr lang="en-US" sz="3000" dirty="0">
                <a:solidFill>
                  <a:schemeClr val="tx2">
                    <a:lumMod val="10000"/>
                  </a:schemeClr>
                </a:solidFill>
                <a:latin typeface="Helvetica Light" panose="020B0403020202020204" pitchFamily="34" charset="0"/>
              </a:rPr>
              <a:t>Look for a broader feature set.</a:t>
            </a:r>
          </a:p>
          <a:p>
            <a:pPr lvl="1">
              <a:buClr>
                <a:schemeClr val="bg2">
                  <a:lumMod val="60000"/>
                  <a:lumOff val="40000"/>
                </a:schemeClr>
              </a:buClr>
            </a:pPr>
            <a:r>
              <a:rPr lang="en-US" sz="3000" dirty="0">
                <a:solidFill>
                  <a:schemeClr val="tx2">
                    <a:lumMod val="10000"/>
                  </a:schemeClr>
                </a:solidFill>
                <a:latin typeface="Helvetica Light" panose="020B0403020202020204" pitchFamily="34" charset="0"/>
              </a:rPr>
              <a:t>Consider </a:t>
            </a:r>
            <a:r>
              <a:rPr lang="en-US" sz="3000" dirty="0" err="1">
                <a:solidFill>
                  <a:schemeClr val="tx2">
                    <a:lumMod val="10000"/>
                  </a:schemeClr>
                </a:solidFill>
                <a:latin typeface="Helvetica Light" panose="020B0403020202020204" pitchFamily="34" charset="0"/>
              </a:rPr>
              <a:t>ensembling</a:t>
            </a:r>
            <a:r>
              <a:rPr lang="en-US" sz="3000" dirty="0">
                <a:solidFill>
                  <a:schemeClr val="tx2">
                    <a:lumMod val="10000"/>
                  </a:schemeClr>
                </a:solidFill>
                <a:latin typeface="Helvetica Light" panose="020B0403020202020204" pitchFamily="34" charset="0"/>
              </a:rPr>
              <a:t> models.</a:t>
            </a:r>
          </a:p>
          <a:p>
            <a:pPr>
              <a:buClr>
                <a:schemeClr val="bg2">
                  <a:lumMod val="60000"/>
                  <a:lumOff val="40000"/>
                </a:schemeClr>
              </a:buClr>
            </a:pPr>
            <a:endParaRPr lang="en-US" sz="3200" dirty="0">
              <a:solidFill>
                <a:schemeClr val="tx2">
                  <a:lumMod val="10000"/>
                </a:schemeClr>
              </a:solidFill>
              <a:latin typeface="Helvetica Light" panose="020B0403020202020204" pitchFamily="34" charset="0"/>
            </a:endParaRPr>
          </a:p>
          <a:p>
            <a:pPr>
              <a:buClr>
                <a:schemeClr val="bg2">
                  <a:lumMod val="60000"/>
                  <a:lumOff val="40000"/>
                </a:schemeClr>
              </a:buClr>
            </a:pPr>
            <a:r>
              <a:rPr lang="en-US" sz="3200" dirty="0">
                <a:solidFill>
                  <a:schemeClr val="tx2">
                    <a:lumMod val="10000"/>
                  </a:schemeClr>
                </a:solidFill>
                <a:latin typeface="Helvetica Light" panose="020B0403020202020204" pitchFamily="34" charset="0"/>
              </a:rPr>
              <a:t>Reoptimize model using true business impact</a:t>
            </a:r>
            <a:r>
              <a:rPr lang="en-US" sz="2400" dirty="0">
                <a:solidFill>
                  <a:schemeClr val="tx2">
                    <a:lumMod val="10000"/>
                  </a:schemeClr>
                </a:solidFill>
                <a:latin typeface="Helvetica Light" panose="020B0403020202020204" pitchFamily="34" charset="0"/>
              </a:rPr>
              <a:t>.</a:t>
            </a:r>
          </a:p>
        </p:txBody>
      </p:sp>
      <p:pic>
        <p:nvPicPr>
          <p:cNvPr id="4" name="Picture 3" descr="A close up of a logo&#10;&#10;Description automatically generated">
            <a:extLst>
              <a:ext uri="{FF2B5EF4-FFF2-40B4-BE49-F238E27FC236}">
                <a16:creationId xmlns:a16="http://schemas.microsoft.com/office/drawing/2014/main" id="{1F563238-2E00-3C4F-86E5-976406B1FEC8}"/>
              </a:ext>
            </a:extLst>
          </p:cNvPr>
          <p:cNvPicPr>
            <a:picLocks noChangeAspect="1"/>
          </p:cNvPicPr>
          <p:nvPr/>
        </p:nvPicPr>
        <p:blipFill>
          <a:blip r:embed="rId3"/>
          <a:stretch>
            <a:fillRect/>
          </a:stretch>
        </p:blipFill>
        <p:spPr>
          <a:xfrm>
            <a:off x="10566604" y="5404534"/>
            <a:ext cx="1957942" cy="1468456"/>
          </a:xfrm>
          <a:prstGeom prst="rect">
            <a:avLst/>
          </a:prstGeom>
        </p:spPr>
      </p:pic>
    </p:spTree>
    <p:extLst>
      <p:ext uri="{BB962C8B-B14F-4D97-AF65-F5344CB8AC3E}">
        <p14:creationId xmlns:p14="http://schemas.microsoft.com/office/powerpoint/2010/main" val="2573181566"/>
      </p:ext>
    </p:extLst>
  </p:cSld>
  <p:clrMapOvr>
    <a:masterClrMapping/>
  </p:clrMapOvr>
  <mc:AlternateContent xmlns:mc="http://schemas.openxmlformats.org/markup-compatibility/2006" xmlns:p14="http://schemas.microsoft.com/office/powerpoint/2010/main">
    <mc:Choice Requires="p14">
      <p:transition spd="slow" p14:dur="2000" advTm="14138"/>
    </mc:Choice>
    <mc:Fallback xmlns="">
      <p:transition spd="slow" advTm="14138"/>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descr="A picture containing kite, computer, colorful, ball&#10;&#10;Description automatically generated">
            <a:extLst>
              <a:ext uri="{FF2B5EF4-FFF2-40B4-BE49-F238E27FC236}">
                <a16:creationId xmlns:a16="http://schemas.microsoft.com/office/drawing/2014/main" id="{369F40DD-2060-324B-8944-39DEBB4257B4}"/>
              </a:ext>
            </a:extLst>
          </p:cNvPr>
          <p:cNvPicPr>
            <a:picLocks noChangeAspect="1"/>
          </p:cNvPicPr>
          <p:nvPr/>
        </p:nvPicPr>
        <p:blipFill>
          <a:blip r:embed="rId3"/>
          <a:stretch>
            <a:fillRect/>
          </a:stretch>
        </p:blipFill>
        <p:spPr>
          <a:xfrm>
            <a:off x="1970087" y="334565"/>
            <a:ext cx="8251825" cy="6188869"/>
          </a:xfrm>
          <a:prstGeom prst="rect">
            <a:avLst/>
          </a:prstGeom>
        </p:spPr>
      </p:pic>
      <p:pic>
        <p:nvPicPr>
          <p:cNvPr id="3" name="Picture 2" descr="A close up of a logo&#10;&#10;Description automatically generated">
            <a:extLst>
              <a:ext uri="{FF2B5EF4-FFF2-40B4-BE49-F238E27FC236}">
                <a16:creationId xmlns:a16="http://schemas.microsoft.com/office/drawing/2014/main" id="{B2C82FE7-FF72-5C4F-8BE2-F79A7C1C4AE5}"/>
              </a:ext>
            </a:extLst>
          </p:cNvPr>
          <p:cNvPicPr>
            <a:picLocks noChangeAspect="1"/>
          </p:cNvPicPr>
          <p:nvPr/>
        </p:nvPicPr>
        <p:blipFill>
          <a:blip r:embed="rId4"/>
          <a:stretch>
            <a:fillRect/>
          </a:stretch>
        </p:blipFill>
        <p:spPr>
          <a:xfrm>
            <a:off x="10566603" y="5389544"/>
            <a:ext cx="1957942" cy="1468456"/>
          </a:xfrm>
          <a:prstGeom prst="rect">
            <a:avLst/>
          </a:prstGeom>
        </p:spPr>
      </p:pic>
    </p:spTree>
    <p:extLst>
      <p:ext uri="{BB962C8B-B14F-4D97-AF65-F5344CB8AC3E}">
        <p14:creationId xmlns:p14="http://schemas.microsoft.com/office/powerpoint/2010/main" val="488308402"/>
      </p:ext>
    </p:extLst>
  </p:cSld>
  <p:clrMapOvr>
    <a:masterClrMapping/>
  </p:clrMapOvr>
  <mc:AlternateContent xmlns:mc="http://schemas.openxmlformats.org/markup-compatibility/2006" xmlns:p14="http://schemas.microsoft.com/office/powerpoint/2010/main">
    <mc:Choice Requires="p14">
      <p:transition spd="slow" p14:dur="2000" advTm="24324"/>
    </mc:Choice>
    <mc:Fallback xmlns="">
      <p:transition spd="slow" advTm="24324"/>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E2178-A08F-664C-BC79-4D2A332C0D0F}"/>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C61161E5-6C8C-0B4B-ABD5-264E3419933C}"/>
              </a:ext>
            </a:extLst>
          </p:cNvPr>
          <p:cNvSpPr>
            <a:spLocks noGrp="1"/>
          </p:cNvSpPr>
          <p:nvPr>
            <p:ph idx="1"/>
          </p:nvPr>
        </p:nvSpPr>
        <p:spPr>
          <a:xfrm>
            <a:off x="1103312" y="2052918"/>
            <a:ext cx="10130745" cy="4195481"/>
          </a:xfrm>
        </p:spPr>
        <p:txBody>
          <a:bodyPr/>
          <a:lstStyle/>
          <a:p>
            <a:endParaRPr lang="en-US" dirty="0"/>
          </a:p>
          <a:p>
            <a:endParaRPr lang="en-US" dirty="0"/>
          </a:p>
          <a:p>
            <a:pPr marL="0" indent="0" algn="ctr">
              <a:buNone/>
            </a:pPr>
            <a:r>
              <a:rPr lang="en-US" sz="4000" dirty="0">
                <a:solidFill>
                  <a:schemeClr val="bg1"/>
                </a:solidFill>
                <a:latin typeface="Helvetica Light" panose="020B0403020202020204" pitchFamily="34" charset="0"/>
              </a:rPr>
              <a:t>Questions?</a:t>
            </a:r>
          </a:p>
        </p:txBody>
      </p:sp>
      <p:pic>
        <p:nvPicPr>
          <p:cNvPr id="4" name="Picture 3" descr="A close up of a logo&#10;&#10;Description automatically generated">
            <a:extLst>
              <a:ext uri="{FF2B5EF4-FFF2-40B4-BE49-F238E27FC236}">
                <a16:creationId xmlns:a16="http://schemas.microsoft.com/office/drawing/2014/main" id="{F6FF367A-D7E2-884A-A996-57E648FF1654}"/>
              </a:ext>
            </a:extLst>
          </p:cNvPr>
          <p:cNvPicPr>
            <a:picLocks noChangeAspect="1"/>
          </p:cNvPicPr>
          <p:nvPr/>
        </p:nvPicPr>
        <p:blipFill>
          <a:blip r:embed="rId2"/>
          <a:stretch>
            <a:fillRect/>
          </a:stretch>
        </p:blipFill>
        <p:spPr>
          <a:xfrm>
            <a:off x="10566604" y="5404534"/>
            <a:ext cx="1957942" cy="1468456"/>
          </a:xfrm>
          <a:prstGeom prst="rect">
            <a:avLst/>
          </a:prstGeom>
        </p:spPr>
      </p:pic>
    </p:spTree>
    <p:extLst>
      <p:ext uri="{BB962C8B-B14F-4D97-AF65-F5344CB8AC3E}">
        <p14:creationId xmlns:p14="http://schemas.microsoft.com/office/powerpoint/2010/main" val="4186282694"/>
      </p:ext>
    </p:extLst>
  </p:cSld>
  <p:clrMapOvr>
    <a:masterClrMapping/>
  </p:clrMapOvr>
  <mc:AlternateContent xmlns:mc="http://schemas.openxmlformats.org/markup-compatibility/2006" xmlns:p14="http://schemas.microsoft.com/office/powerpoint/2010/main">
    <mc:Choice Requires="p14">
      <p:transition spd="slow" p14:dur="2000" advTm="6494"/>
    </mc:Choice>
    <mc:Fallback xmlns="">
      <p:transition spd="slow" advTm="6494"/>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DF5D0-BFDC-904B-AB1E-B62CD2DE96F6}"/>
              </a:ext>
            </a:extLst>
          </p:cNvPr>
          <p:cNvSpPr>
            <a:spLocks noGrp="1"/>
          </p:cNvSpPr>
          <p:nvPr>
            <p:ph type="title"/>
          </p:nvPr>
        </p:nvSpPr>
        <p:spPr/>
        <p:txBody>
          <a:bodyPr/>
          <a:lstStyle/>
          <a:p>
            <a:r>
              <a:rPr lang="en-US" dirty="0">
                <a:solidFill>
                  <a:schemeClr val="bg1"/>
                </a:solidFill>
                <a:latin typeface="Helvetica Light" panose="020B0403020202020204" pitchFamily="34" charset="0"/>
              </a:rPr>
              <a:t>References:</a:t>
            </a:r>
          </a:p>
        </p:txBody>
      </p:sp>
      <p:sp>
        <p:nvSpPr>
          <p:cNvPr id="3" name="Content Placeholder 2">
            <a:extLst>
              <a:ext uri="{FF2B5EF4-FFF2-40B4-BE49-F238E27FC236}">
                <a16:creationId xmlns:a16="http://schemas.microsoft.com/office/drawing/2014/main" id="{F1417208-2DBD-2748-98EC-86F4E9C0D313}"/>
              </a:ext>
            </a:extLst>
          </p:cNvPr>
          <p:cNvSpPr>
            <a:spLocks noGrp="1"/>
          </p:cNvSpPr>
          <p:nvPr>
            <p:ph idx="1"/>
          </p:nvPr>
        </p:nvSpPr>
        <p:spPr>
          <a:xfrm>
            <a:off x="645130" y="1524000"/>
            <a:ext cx="9404723" cy="4724399"/>
          </a:xfrm>
        </p:spPr>
        <p:txBody>
          <a:bodyPr/>
          <a:lstStyle/>
          <a:p>
            <a:r>
              <a:rPr lang="en-US" dirty="0">
                <a:solidFill>
                  <a:schemeClr val="bg1"/>
                </a:solidFill>
              </a:rPr>
              <a:t>1. </a:t>
            </a:r>
            <a:r>
              <a:rPr lang="en-US" u="sng" dirty="0">
                <a:solidFill>
                  <a:schemeClr val="tx2">
                    <a:lumMod val="10000"/>
                  </a:schemeClr>
                </a:solidFill>
                <a:hlinkClick r:id="rId2">
                  <a:extLst>
                    <a:ext uri="{A12FA001-AC4F-418D-AE19-62706E023703}">
                      <ahyp:hlinkClr xmlns:ahyp="http://schemas.microsoft.com/office/drawing/2018/hyperlinkcolor" val="tx"/>
                    </a:ext>
                  </a:extLst>
                </a:hlinkClick>
              </a:rPr>
              <a:t>http://www.dbmarketing.com/telecom/churnreduction.html</a:t>
            </a:r>
            <a:endParaRPr lang="en-US" dirty="0">
              <a:solidFill>
                <a:schemeClr val="bg1"/>
              </a:solidFill>
            </a:endParaRPr>
          </a:p>
          <a:p>
            <a:endParaRPr lang="en-US" dirty="0">
              <a:solidFill>
                <a:schemeClr val="bg1"/>
              </a:solidFill>
            </a:endParaRPr>
          </a:p>
          <a:p>
            <a:r>
              <a:rPr lang="en-US" dirty="0">
                <a:solidFill>
                  <a:schemeClr val="bg1"/>
                </a:solidFill>
              </a:rPr>
              <a:t>2. </a:t>
            </a:r>
            <a:r>
              <a:rPr lang="en-US" u="sng" dirty="0">
                <a:solidFill>
                  <a:schemeClr val="tx2">
                    <a:lumMod val="10000"/>
                  </a:schemeClr>
                </a:solidFill>
                <a:hlinkClick r:id="rId3">
                  <a:extLst>
                    <a:ext uri="{A12FA001-AC4F-418D-AE19-62706E023703}">
                      <ahyp:hlinkClr xmlns:ahyp="http://schemas.microsoft.com/office/drawing/2018/hyperlinkcolor" val="tx"/>
                    </a:ext>
                  </a:extLst>
                </a:hlinkClick>
              </a:rPr>
              <a:t>https://telecoms.com/opinion/churn-is-breaking-the-telecoms-market-heres-how-to-fix-it/</a:t>
            </a:r>
            <a:endParaRPr lang="en-US" u="sng" dirty="0">
              <a:solidFill>
                <a:schemeClr val="tx2">
                  <a:lumMod val="10000"/>
                </a:schemeClr>
              </a:solidFill>
            </a:endParaRPr>
          </a:p>
          <a:p>
            <a:endParaRPr lang="en-US" dirty="0"/>
          </a:p>
          <a:p>
            <a:endParaRPr lang="en-US" dirty="0"/>
          </a:p>
        </p:txBody>
      </p:sp>
      <p:pic>
        <p:nvPicPr>
          <p:cNvPr id="4" name="Picture 3" descr="A close up of a logo&#10;&#10;Description automatically generated">
            <a:extLst>
              <a:ext uri="{FF2B5EF4-FFF2-40B4-BE49-F238E27FC236}">
                <a16:creationId xmlns:a16="http://schemas.microsoft.com/office/drawing/2014/main" id="{CB926FF7-EA22-0F45-8E45-DC1013D830A9}"/>
              </a:ext>
            </a:extLst>
          </p:cNvPr>
          <p:cNvPicPr>
            <a:picLocks noChangeAspect="1"/>
          </p:cNvPicPr>
          <p:nvPr/>
        </p:nvPicPr>
        <p:blipFill>
          <a:blip r:embed="rId4"/>
          <a:stretch>
            <a:fillRect/>
          </a:stretch>
        </p:blipFill>
        <p:spPr>
          <a:xfrm>
            <a:off x="10567899" y="5389544"/>
            <a:ext cx="1957942" cy="1468456"/>
          </a:xfrm>
          <a:prstGeom prst="rect">
            <a:avLst/>
          </a:prstGeom>
        </p:spPr>
      </p:pic>
    </p:spTree>
    <p:extLst>
      <p:ext uri="{BB962C8B-B14F-4D97-AF65-F5344CB8AC3E}">
        <p14:creationId xmlns:p14="http://schemas.microsoft.com/office/powerpoint/2010/main" val="6898171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F758E-47C7-3F44-8E9A-03F9C7841DF3}"/>
              </a:ext>
            </a:extLst>
          </p:cNvPr>
          <p:cNvSpPr>
            <a:spLocks noGrp="1"/>
          </p:cNvSpPr>
          <p:nvPr>
            <p:ph type="title"/>
          </p:nvPr>
        </p:nvSpPr>
        <p:spPr/>
        <p:txBody>
          <a:bodyPr/>
          <a:lstStyle/>
          <a:p>
            <a:r>
              <a:rPr lang="en-US" dirty="0">
                <a:solidFill>
                  <a:schemeClr val="tx2">
                    <a:lumMod val="10000"/>
                  </a:schemeClr>
                </a:solidFill>
                <a:latin typeface="Helvetica Light" panose="020B0403020202020204" pitchFamily="34" charset="0"/>
              </a:rPr>
              <a:t>Appendix</a:t>
            </a:r>
          </a:p>
        </p:txBody>
      </p:sp>
      <p:sp>
        <p:nvSpPr>
          <p:cNvPr id="3" name="Content Placeholder 2">
            <a:extLst>
              <a:ext uri="{FF2B5EF4-FFF2-40B4-BE49-F238E27FC236}">
                <a16:creationId xmlns:a16="http://schemas.microsoft.com/office/drawing/2014/main" id="{AE7B5CA3-6B39-434E-9509-DC13280AA534}"/>
              </a:ext>
            </a:extLst>
          </p:cNvPr>
          <p:cNvSpPr>
            <a:spLocks noGrp="1"/>
          </p:cNvSpPr>
          <p:nvPr>
            <p:ph idx="1"/>
          </p:nvPr>
        </p:nvSpPr>
        <p:spPr>
          <a:xfrm>
            <a:off x="1103312" y="2052919"/>
            <a:ext cx="8946541" cy="1400530"/>
          </a:xfrm>
        </p:spPr>
        <p:txBody>
          <a:bodyPr/>
          <a:lstStyle/>
          <a:p>
            <a:r>
              <a:rPr lang="en-US" dirty="0">
                <a:solidFill>
                  <a:schemeClr val="bg1"/>
                </a:solidFill>
                <a:latin typeface="Helvetica Light" panose="020B0403020202020204" pitchFamily="34" charset="0"/>
              </a:rPr>
              <a:t>Graphs I didn’t use in the presentation</a:t>
            </a:r>
          </a:p>
          <a:p>
            <a:r>
              <a:rPr lang="en-US" dirty="0">
                <a:solidFill>
                  <a:schemeClr val="bg1"/>
                </a:solidFill>
                <a:latin typeface="Helvetica Light" panose="020B0403020202020204" pitchFamily="34" charset="0"/>
              </a:rPr>
              <a:t>Financial Analysis</a:t>
            </a:r>
          </a:p>
          <a:p>
            <a:r>
              <a:rPr lang="en-US" dirty="0">
                <a:solidFill>
                  <a:schemeClr val="bg1"/>
                </a:solidFill>
                <a:latin typeface="Helvetica Light" panose="020B0403020202020204" pitchFamily="34" charset="0"/>
              </a:rPr>
              <a:t>Definitions of scoring metrics</a:t>
            </a:r>
          </a:p>
        </p:txBody>
      </p:sp>
      <p:pic>
        <p:nvPicPr>
          <p:cNvPr id="4" name="Picture 3" descr="A close up of a logo&#10;&#10;Description automatically generated">
            <a:extLst>
              <a:ext uri="{FF2B5EF4-FFF2-40B4-BE49-F238E27FC236}">
                <a16:creationId xmlns:a16="http://schemas.microsoft.com/office/drawing/2014/main" id="{EE177A0A-E05D-0449-AC6B-4B11534004BD}"/>
              </a:ext>
            </a:extLst>
          </p:cNvPr>
          <p:cNvPicPr>
            <a:picLocks noChangeAspect="1"/>
          </p:cNvPicPr>
          <p:nvPr/>
        </p:nvPicPr>
        <p:blipFill>
          <a:blip r:embed="rId2"/>
          <a:stretch>
            <a:fillRect/>
          </a:stretch>
        </p:blipFill>
        <p:spPr>
          <a:xfrm>
            <a:off x="10581594" y="5389544"/>
            <a:ext cx="1957942" cy="1468456"/>
          </a:xfrm>
          <a:prstGeom prst="rect">
            <a:avLst/>
          </a:prstGeom>
        </p:spPr>
      </p:pic>
    </p:spTree>
    <p:extLst>
      <p:ext uri="{BB962C8B-B14F-4D97-AF65-F5344CB8AC3E}">
        <p14:creationId xmlns:p14="http://schemas.microsoft.com/office/powerpoint/2010/main" val="8092006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descr="A screenshot of a cell phone&#10;&#10;Description automatically generated">
            <a:extLst>
              <a:ext uri="{FF2B5EF4-FFF2-40B4-BE49-F238E27FC236}">
                <a16:creationId xmlns:a16="http://schemas.microsoft.com/office/drawing/2014/main" id="{89739E26-D07A-6342-9156-301E97E2C843}"/>
              </a:ext>
            </a:extLst>
          </p:cNvPr>
          <p:cNvPicPr>
            <a:picLocks noChangeAspect="1"/>
          </p:cNvPicPr>
          <p:nvPr/>
        </p:nvPicPr>
        <p:blipFill>
          <a:blip r:embed="rId2"/>
          <a:stretch>
            <a:fillRect/>
          </a:stretch>
        </p:blipFill>
        <p:spPr>
          <a:xfrm>
            <a:off x="1371600" y="272143"/>
            <a:ext cx="8839200" cy="6313714"/>
          </a:xfrm>
          <a:prstGeom prst="rect">
            <a:avLst/>
          </a:prstGeom>
        </p:spPr>
      </p:pic>
      <p:pic>
        <p:nvPicPr>
          <p:cNvPr id="3" name="Picture 2" descr="A close up of a logo&#10;&#10;Description automatically generated">
            <a:extLst>
              <a:ext uri="{FF2B5EF4-FFF2-40B4-BE49-F238E27FC236}">
                <a16:creationId xmlns:a16="http://schemas.microsoft.com/office/drawing/2014/main" id="{FD7BDD5B-2878-6D43-A66B-94B6C71129E7}"/>
              </a:ext>
            </a:extLst>
          </p:cNvPr>
          <p:cNvPicPr>
            <a:picLocks noChangeAspect="1"/>
          </p:cNvPicPr>
          <p:nvPr/>
        </p:nvPicPr>
        <p:blipFill>
          <a:blip r:embed="rId3"/>
          <a:stretch>
            <a:fillRect/>
          </a:stretch>
        </p:blipFill>
        <p:spPr>
          <a:xfrm>
            <a:off x="10536623" y="5389544"/>
            <a:ext cx="1957942" cy="1468456"/>
          </a:xfrm>
          <a:prstGeom prst="rect">
            <a:avLst/>
          </a:prstGeom>
        </p:spPr>
      </p:pic>
    </p:spTree>
    <p:extLst>
      <p:ext uri="{BB962C8B-B14F-4D97-AF65-F5344CB8AC3E}">
        <p14:creationId xmlns:p14="http://schemas.microsoft.com/office/powerpoint/2010/main" val="22135384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B3654-F326-D044-8C5C-DB30E6E2784E}"/>
              </a:ext>
            </a:extLst>
          </p:cNvPr>
          <p:cNvSpPr>
            <a:spLocks noGrp="1"/>
          </p:cNvSpPr>
          <p:nvPr>
            <p:ph type="title"/>
          </p:nvPr>
        </p:nvSpPr>
        <p:spPr>
          <a:xfrm>
            <a:off x="470746" y="529810"/>
            <a:ext cx="9404723" cy="1037879"/>
          </a:xfrm>
        </p:spPr>
        <p:txBody>
          <a:bodyPr/>
          <a:lstStyle/>
          <a:p>
            <a:r>
              <a:rPr lang="en-US" dirty="0">
                <a:solidFill>
                  <a:schemeClr val="tx2">
                    <a:lumMod val="10000"/>
                  </a:schemeClr>
                </a:solidFill>
                <a:latin typeface="Helvetica Light" panose="020B0403020202020204" pitchFamily="34" charset="0"/>
              </a:rPr>
              <a:t>Features</a:t>
            </a:r>
          </a:p>
        </p:txBody>
      </p:sp>
      <p:pic>
        <p:nvPicPr>
          <p:cNvPr id="6" name="Content Placeholder 5" descr="A picture containing drawing, white&#10;&#10;Description automatically generated">
            <a:extLst>
              <a:ext uri="{FF2B5EF4-FFF2-40B4-BE49-F238E27FC236}">
                <a16:creationId xmlns:a16="http://schemas.microsoft.com/office/drawing/2014/main" id="{A1218671-1C8F-304D-B172-109570FE5672}"/>
              </a:ext>
            </a:extLst>
          </p:cNvPr>
          <p:cNvPicPr>
            <a:picLocks noGrp="1" noChangeAspect="1"/>
          </p:cNvPicPr>
          <p:nvPr>
            <p:ph idx="1"/>
          </p:nvPr>
        </p:nvPicPr>
        <p:blipFill>
          <a:blip r:embed="rId3"/>
          <a:stretch>
            <a:fillRect/>
          </a:stretch>
        </p:blipFill>
        <p:spPr>
          <a:xfrm>
            <a:off x="4402833" y="0"/>
            <a:ext cx="6551629" cy="6551629"/>
          </a:xfrm>
        </p:spPr>
      </p:pic>
      <p:pic>
        <p:nvPicPr>
          <p:cNvPr id="5" name="Picture 4" descr="A close up of a logo&#10;&#10;Description automatically generated">
            <a:extLst>
              <a:ext uri="{FF2B5EF4-FFF2-40B4-BE49-F238E27FC236}">
                <a16:creationId xmlns:a16="http://schemas.microsoft.com/office/drawing/2014/main" id="{7B724199-8DC3-104C-BC44-429B889CC882}"/>
              </a:ext>
            </a:extLst>
          </p:cNvPr>
          <p:cNvPicPr>
            <a:picLocks noChangeAspect="1"/>
          </p:cNvPicPr>
          <p:nvPr/>
        </p:nvPicPr>
        <p:blipFill>
          <a:blip r:embed="rId4"/>
          <a:stretch>
            <a:fillRect/>
          </a:stretch>
        </p:blipFill>
        <p:spPr>
          <a:xfrm>
            <a:off x="10581594" y="5389544"/>
            <a:ext cx="1957942" cy="1468456"/>
          </a:xfrm>
          <a:prstGeom prst="rect">
            <a:avLst/>
          </a:prstGeom>
        </p:spPr>
      </p:pic>
    </p:spTree>
    <p:extLst>
      <p:ext uri="{BB962C8B-B14F-4D97-AF65-F5344CB8AC3E}">
        <p14:creationId xmlns:p14="http://schemas.microsoft.com/office/powerpoint/2010/main" val="1153415916"/>
      </p:ext>
    </p:extLst>
  </p:cSld>
  <p:clrMapOvr>
    <a:masterClrMapping/>
  </p:clrMapOvr>
  <mc:AlternateContent xmlns:mc="http://schemas.openxmlformats.org/markup-compatibility/2006" xmlns:p14="http://schemas.microsoft.com/office/powerpoint/2010/main">
    <mc:Choice Requires="p14">
      <p:transition spd="slow" p14:dur="2000" advTm="6080"/>
    </mc:Choice>
    <mc:Fallback xmlns="">
      <p:transition spd="slow" advTm="6080"/>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84C3E-F61D-0742-A097-964958949A0D}"/>
              </a:ext>
            </a:extLst>
          </p:cNvPr>
          <p:cNvSpPr>
            <a:spLocks noGrp="1"/>
          </p:cNvSpPr>
          <p:nvPr>
            <p:ph type="title"/>
          </p:nvPr>
        </p:nvSpPr>
        <p:spPr>
          <a:xfrm>
            <a:off x="646111" y="452718"/>
            <a:ext cx="9404723" cy="1008437"/>
          </a:xfrm>
        </p:spPr>
        <p:txBody>
          <a:bodyPr/>
          <a:lstStyle/>
          <a:p>
            <a:r>
              <a:rPr lang="en-US" dirty="0">
                <a:solidFill>
                  <a:schemeClr val="bg1"/>
                </a:solidFill>
                <a:latin typeface="Helvetica Light" panose="020B0403020202020204" pitchFamily="34" charset="0"/>
              </a:rPr>
              <a:t>Complete Test Results</a:t>
            </a:r>
          </a:p>
        </p:txBody>
      </p:sp>
      <p:graphicFrame>
        <p:nvGraphicFramePr>
          <p:cNvPr id="4" name="Content Placeholder 3">
            <a:extLst>
              <a:ext uri="{FF2B5EF4-FFF2-40B4-BE49-F238E27FC236}">
                <a16:creationId xmlns:a16="http://schemas.microsoft.com/office/drawing/2014/main" id="{487EB297-F1B4-D24C-A777-718E7D27911D}"/>
              </a:ext>
            </a:extLst>
          </p:cNvPr>
          <p:cNvGraphicFramePr>
            <a:graphicFrameLocks noGrp="1"/>
          </p:cNvGraphicFramePr>
          <p:nvPr>
            <p:ph idx="1"/>
            <p:extLst>
              <p:ext uri="{D42A27DB-BD31-4B8C-83A1-F6EECF244321}">
                <p14:modId xmlns:p14="http://schemas.microsoft.com/office/powerpoint/2010/main" val="3497555561"/>
              </p:ext>
            </p:extLst>
          </p:nvPr>
        </p:nvGraphicFramePr>
        <p:xfrm>
          <a:off x="2347651" y="1553018"/>
          <a:ext cx="7157720" cy="4312920"/>
        </p:xfrm>
        <a:graphic>
          <a:graphicData uri="http://schemas.openxmlformats.org/drawingml/2006/table">
            <a:tbl>
              <a:tblPr firstRow="1" bandRow="1">
                <a:tableStyleId>{5C22544A-7EE6-4342-B048-85BDC9FD1C3A}</a:tableStyleId>
              </a:tblPr>
              <a:tblGrid>
                <a:gridCol w="1789430">
                  <a:extLst>
                    <a:ext uri="{9D8B030D-6E8A-4147-A177-3AD203B41FA5}">
                      <a16:colId xmlns:a16="http://schemas.microsoft.com/office/drawing/2014/main" val="249181402"/>
                    </a:ext>
                  </a:extLst>
                </a:gridCol>
                <a:gridCol w="1789430">
                  <a:extLst>
                    <a:ext uri="{9D8B030D-6E8A-4147-A177-3AD203B41FA5}">
                      <a16:colId xmlns:a16="http://schemas.microsoft.com/office/drawing/2014/main" val="947897320"/>
                    </a:ext>
                  </a:extLst>
                </a:gridCol>
                <a:gridCol w="1789430">
                  <a:extLst>
                    <a:ext uri="{9D8B030D-6E8A-4147-A177-3AD203B41FA5}">
                      <a16:colId xmlns:a16="http://schemas.microsoft.com/office/drawing/2014/main" val="1982768263"/>
                    </a:ext>
                  </a:extLst>
                </a:gridCol>
                <a:gridCol w="1789430">
                  <a:extLst>
                    <a:ext uri="{9D8B030D-6E8A-4147-A177-3AD203B41FA5}">
                      <a16:colId xmlns:a16="http://schemas.microsoft.com/office/drawing/2014/main" val="2986718372"/>
                    </a:ext>
                  </a:extLst>
                </a:gridCol>
              </a:tblGrid>
              <a:tr h="370840">
                <a:tc>
                  <a:txBody>
                    <a:bodyPr/>
                    <a:lstStyle/>
                    <a:p>
                      <a:pPr algn="ctr"/>
                      <a:endParaRPr lang="en-US" b="0" i="0" dirty="0">
                        <a:solidFill>
                          <a:schemeClr val="tx2">
                            <a:lumMod val="10000"/>
                          </a:schemeClr>
                        </a:solidFill>
                        <a:latin typeface="Helvetica Light" panose="020B0403020202020204" pitchFamily="34" charset="0"/>
                      </a:endParaRPr>
                    </a:p>
                  </a:txBody>
                  <a:tcPr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gridSpan="3">
                  <a:txBody>
                    <a:bodyPr/>
                    <a:lstStyle/>
                    <a:p>
                      <a:pPr algn="ctr"/>
                      <a:r>
                        <a:rPr lang="en-US" b="0" i="0" dirty="0">
                          <a:solidFill>
                            <a:schemeClr val="tx2">
                              <a:lumMod val="10000"/>
                            </a:schemeClr>
                          </a:solidFill>
                          <a:latin typeface="Helvetica Light" panose="020B0403020202020204" pitchFamily="34" charset="0"/>
                        </a:rPr>
                        <a:t>Metrics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hMerge="1">
                  <a:txBody>
                    <a:bodyPr/>
                    <a:lstStyle/>
                    <a:p>
                      <a:endParaRPr lang="en-US" dirty="0">
                        <a:solidFill>
                          <a:schemeClr val="tx2">
                            <a:lumMod val="10000"/>
                          </a:schemeClr>
                        </a:solidFill>
                        <a:latin typeface="Helvetica" pitchFamily="2" charset="0"/>
                      </a:endParaRPr>
                    </a:p>
                  </a:txBody>
                  <a:tcPr/>
                </a:tc>
                <a:tc hMerge="1">
                  <a:txBody>
                    <a:bodyPr/>
                    <a:lstStyle/>
                    <a:p>
                      <a:endParaRPr lang="en-US" dirty="0">
                        <a:solidFill>
                          <a:schemeClr val="tx2">
                            <a:lumMod val="10000"/>
                          </a:schemeClr>
                        </a:solidFill>
                        <a:latin typeface="Helvetica" pitchFamily="2" charset="0"/>
                      </a:endParaRPr>
                    </a:p>
                  </a:txBody>
                  <a:tcPr/>
                </a:tc>
                <a:extLst>
                  <a:ext uri="{0D108BD9-81ED-4DB2-BD59-A6C34878D82A}">
                    <a16:rowId xmlns:a16="http://schemas.microsoft.com/office/drawing/2014/main" val="162388322"/>
                  </a:ext>
                </a:extLst>
              </a:tr>
              <a:tr h="370840">
                <a:tc>
                  <a:txBody>
                    <a:bodyPr/>
                    <a:lstStyle/>
                    <a:p>
                      <a:pPr algn="ctr"/>
                      <a:r>
                        <a:rPr lang="en-US" b="0" i="0" dirty="0">
                          <a:solidFill>
                            <a:schemeClr val="tx2">
                              <a:lumMod val="10000"/>
                            </a:schemeClr>
                          </a:solidFill>
                          <a:latin typeface="Helvetica Light" panose="020B0403020202020204" pitchFamily="34" charset="0"/>
                        </a:rPr>
                        <a:t>Models Tested</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pPr algn="ctr"/>
                      <a:r>
                        <a:rPr lang="en-US" b="0" i="0" dirty="0">
                          <a:solidFill>
                            <a:schemeClr val="tx2">
                              <a:lumMod val="10000"/>
                            </a:schemeClr>
                          </a:solidFill>
                          <a:latin typeface="Helvetica Light" panose="020B0403020202020204" pitchFamily="34" charset="0"/>
                        </a:rPr>
                        <a:t>F1</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pPr algn="ctr"/>
                      <a:r>
                        <a:rPr lang="en-US" b="0" i="0" dirty="0">
                          <a:solidFill>
                            <a:schemeClr val="tx2">
                              <a:lumMod val="10000"/>
                            </a:schemeClr>
                          </a:solidFill>
                          <a:latin typeface="Helvetica Light" panose="020B0403020202020204" pitchFamily="34" charset="0"/>
                        </a:rPr>
                        <a:t>Recall</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ROC AUC </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Score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962561634"/>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Logistic Regression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0.60</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0.76</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0.83</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502873323"/>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KNN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0.53</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0.75</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0.81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775535116"/>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Random Forest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0.61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0.86</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0.82</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975448307"/>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Support Vector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0.63</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0.78</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0.82</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970669406"/>
                  </a:ext>
                </a:extLst>
              </a:tr>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Naïve Bayes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0.59</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0.78</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0.77</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486707716"/>
                  </a:ext>
                </a:extLst>
              </a:tr>
              <a:tr h="370840">
                <a:tc>
                  <a:txBody>
                    <a:bodyPr/>
                    <a:lstStyle/>
                    <a:p>
                      <a:r>
                        <a:rPr lang="en-US" b="0" i="0" dirty="0">
                          <a:solidFill>
                            <a:schemeClr val="tx2">
                              <a:lumMod val="10000"/>
                            </a:schemeClr>
                          </a:solidFill>
                          <a:latin typeface="Helvetica Light" panose="020B0403020202020204" pitchFamily="34" charset="0"/>
                        </a:rPr>
                        <a:t>Hybrid Model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0.53</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0.70</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tc>
                  <a:txBody>
                    <a:bodyPr/>
                    <a:lstStyle/>
                    <a:p>
                      <a:r>
                        <a:rPr lang="en-US" b="0" i="0" dirty="0">
                          <a:solidFill>
                            <a:schemeClr val="tx2">
                              <a:lumMod val="10000"/>
                            </a:schemeClr>
                          </a:solidFill>
                          <a:latin typeface="Helvetica Light" panose="020B0403020202020204" pitchFamily="34" charset="0"/>
                        </a:rPr>
                        <a:t>0.77</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3541359820"/>
                  </a:ext>
                </a:extLst>
              </a:tr>
            </a:tbl>
          </a:graphicData>
        </a:graphic>
      </p:graphicFrame>
      <p:pic>
        <p:nvPicPr>
          <p:cNvPr id="5" name="Picture 4" descr="A close up of a logo&#10;&#10;Description automatically generated">
            <a:extLst>
              <a:ext uri="{FF2B5EF4-FFF2-40B4-BE49-F238E27FC236}">
                <a16:creationId xmlns:a16="http://schemas.microsoft.com/office/drawing/2014/main" id="{EC3E3024-608E-5348-A76A-EB18F1F52344}"/>
              </a:ext>
            </a:extLst>
          </p:cNvPr>
          <p:cNvPicPr>
            <a:picLocks noChangeAspect="1"/>
          </p:cNvPicPr>
          <p:nvPr/>
        </p:nvPicPr>
        <p:blipFill>
          <a:blip r:embed="rId2"/>
          <a:stretch>
            <a:fillRect/>
          </a:stretch>
        </p:blipFill>
        <p:spPr>
          <a:xfrm>
            <a:off x="10581594" y="5389544"/>
            <a:ext cx="1957942" cy="1468456"/>
          </a:xfrm>
          <a:prstGeom prst="rect">
            <a:avLst/>
          </a:prstGeom>
        </p:spPr>
      </p:pic>
    </p:spTree>
    <p:extLst>
      <p:ext uri="{BB962C8B-B14F-4D97-AF65-F5344CB8AC3E}">
        <p14:creationId xmlns:p14="http://schemas.microsoft.com/office/powerpoint/2010/main" val="17982848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3ADE97A-C45D-794E-9668-130C7865468E}"/>
              </a:ext>
            </a:extLst>
          </p:cNvPr>
          <p:cNvPicPr>
            <a:picLocks noChangeAspect="1"/>
          </p:cNvPicPr>
          <p:nvPr/>
        </p:nvPicPr>
        <p:blipFill>
          <a:blip r:embed="rId3">
            <a:alphaModFix amt="9000"/>
            <a:extLst>
              <a:ext uri="{837473B0-CC2E-450A-ABE3-18F120FF3D39}">
                <a1611:picAttrSrcUrl xmlns:a1611="http://schemas.microsoft.com/office/drawing/2016/11/main" r:id="rId4"/>
              </a:ext>
            </a:extLst>
          </a:blip>
          <a:stretch>
            <a:fillRect/>
          </a:stretch>
        </p:blipFill>
        <p:spPr>
          <a:xfrm>
            <a:off x="0" y="-10070"/>
            <a:ext cx="12192000" cy="6868070"/>
          </a:xfrm>
          <a:prstGeom prst="rect">
            <a:avLst/>
          </a:prstGeom>
        </p:spPr>
      </p:pic>
      <p:sp>
        <p:nvSpPr>
          <p:cNvPr id="2" name="Title 1">
            <a:extLst>
              <a:ext uri="{FF2B5EF4-FFF2-40B4-BE49-F238E27FC236}">
                <a16:creationId xmlns:a16="http://schemas.microsoft.com/office/drawing/2014/main" id="{EEA60B49-247D-D346-9AA2-084412CD8898}"/>
              </a:ext>
            </a:extLst>
          </p:cNvPr>
          <p:cNvSpPr>
            <a:spLocks noGrp="1"/>
          </p:cNvSpPr>
          <p:nvPr>
            <p:ph type="title"/>
          </p:nvPr>
        </p:nvSpPr>
        <p:spPr/>
        <p:txBody>
          <a:bodyPr/>
          <a:lstStyle/>
          <a:p>
            <a:r>
              <a:rPr lang="en-US" dirty="0">
                <a:solidFill>
                  <a:schemeClr val="tx2">
                    <a:lumMod val="10000"/>
                  </a:schemeClr>
                </a:solidFill>
                <a:latin typeface="Helvetica Light" panose="020B0403020202020204" pitchFamily="34" charset="0"/>
              </a:rPr>
              <a:t>Telecom Industry Churn</a:t>
            </a:r>
          </a:p>
        </p:txBody>
      </p:sp>
      <p:sp>
        <p:nvSpPr>
          <p:cNvPr id="3" name="Content Placeholder 2">
            <a:extLst>
              <a:ext uri="{FF2B5EF4-FFF2-40B4-BE49-F238E27FC236}">
                <a16:creationId xmlns:a16="http://schemas.microsoft.com/office/drawing/2014/main" id="{133DB176-A695-FB49-B808-FE532D3DB9D2}"/>
              </a:ext>
            </a:extLst>
          </p:cNvPr>
          <p:cNvSpPr>
            <a:spLocks noGrp="1"/>
          </p:cNvSpPr>
          <p:nvPr>
            <p:ph idx="1"/>
          </p:nvPr>
        </p:nvSpPr>
        <p:spPr>
          <a:xfrm>
            <a:off x="849311" y="1578147"/>
            <a:ext cx="10085389" cy="4405662"/>
          </a:xfrm>
        </p:spPr>
        <p:txBody>
          <a:bodyPr>
            <a:normAutofit fontScale="40000" lnSpcReduction="20000"/>
          </a:bodyPr>
          <a:lstStyle/>
          <a:p>
            <a:pPr>
              <a:buClr>
                <a:schemeClr val="bg2">
                  <a:lumMod val="60000"/>
                  <a:lumOff val="40000"/>
                </a:schemeClr>
              </a:buClr>
            </a:pPr>
            <a:r>
              <a:rPr lang="en-US" sz="8000" dirty="0">
                <a:solidFill>
                  <a:schemeClr val="tx2">
                    <a:lumMod val="10000"/>
                  </a:schemeClr>
                </a:solidFill>
                <a:latin typeface="Helvetica Light" panose="020B0403020202020204" pitchFamily="34" charset="0"/>
              </a:rPr>
              <a:t>Churn estimates range from 5% to 67% annually</a:t>
            </a:r>
            <a:r>
              <a:rPr lang="en-US" sz="8000" baseline="30000" dirty="0">
                <a:solidFill>
                  <a:schemeClr val="tx2">
                    <a:lumMod val="10000"/>
                  </a:schemeClr>
                </a:solidFill>
                <a:latin typeface="Helvetica Light" panose="020B0403020202020204" pitchFamily="34" charset="0"/>
              </a:rPr>
              <a:t>1,2</a:t>
            </a:r>
            <a:r>
              <a:rPr lang="en-US" sz="8000" dirty="0">
                <a:solidFill>
                  <a:schemeClr val="tx2">
                    <a:lumMod val="10000"/>
                  </a:schemeClr>
                </a:solidFill>
                <a:latin typeface="Helvetica Light" panose="020B0403020202020204" pitchFamily="34" charset="0"/>
              </a:rPr>
              <a:t>.</a:t>
            </a:r>
          </a:p>
          <a:p>
            <a:pPr>
              <a:buClr>
                <a:schemeClr val="bg2">
                  <a:lumMod val="60000"/>
                  <a:lumOff val="40000"/>
                </a:schemeClr>
              </a:buClr>
            </a:pPr>
            <a:endParaRPr lang="en-US" sz="8000" dirty="0">
              <a:solidFill>
                <a:schemeClr val="tx2">
                  <a:lumMod val="10000"/>
                </a:schemeClr>
              </a:solidFill>
              <a:latin typeface="Helvetica Light" panose="020B0403020202020204" pitchFamily="34" charset="0"/>
            </a:endParaRPr>
          </a:p>
          <a:p>
            <a:pPr>
              <a:buClr>
                <a:schemeClr val="bg2">
                  <a:lumMod val="60000"/>
                  <a:lumOff val="40000"/>
                </a:schemeClr>
              </a:buClr>
            </a:pPr>
            <a:r>
              <a:rPr lang="en-US" sz="8000" dirty="0">
                <a:solidFill>
                  <a:schemeClr val="tx2">
                    <a:lumMod val="10000"/>
                  </a:schemeClr>
                </a:solidFill>
                <a:latin typeface="Helvetica Light" panose="020B0403020202020204" pitchFamily="34" charset="0"/>
              </a:rPr>
              <a:t>15 million customers change providers each year</a:t>
            </a:r>
            <a:r>
              <a:rPr lang="en-US" sz="8000" baseline="30000" dirty="0">
                <a:solidFill>
                  <a:schemeClr val="tx2">
                    <a:lumMod val="10000"/>
                  </a:schemeClr>
                </a:solidFill>
                <a:latin typeface="Helvetica Light" panose="020B0403020202020204" pitchFamily="34" charset="0"/>
              </a:rPr>
              <a:t>1</a:t>
            </a:r>
            <a:r>
              <a:rPr lang="en-US" sz="8000" dirty="0">
                <a:solidFill>
                  <a:schemeClr val="tx2">
                    <a:lumMod val="10000"/>
                  </a:schemeClr>
                </a:solidFill>
                <a:latin typeface="Helvetica Light" panose="020B0403020202020204" pitchFamily="34" charset="0"/>
              </a:rPr>
              <a:t>.</a:t>
            </a:r>
          </a:p>
          <a:p>
            <a:pPr>
              <a:buClr>
                <a:schemeClr val="bg2">
                  <a:lumMod val="60000"/>
                  <a:lumOff val="40000"/>
                </a:schemeClr>
              </a:buClr>
            </a:pPr>
            <a:endParaRPr lang="en-US" sz="8000" dirty="0">
              <a:solidFill>
                <a:schemeClr val="tx2">
                  <a:lumMod val="10000"/>
                </a:schemeClr>
              </a:solidFill>
              <a:latin typeface="Helvetica Light" panose="020B0403020202020204" pitchFamily="34" charset="0"/>
            </a:endParaRPr>
          </a:p>
          <a:p>
            <a:pPr>
              <a:buClr>
                <a:schemeClr val="bg2">
                  <a:lumMod val="60000"/>
                  <a:lumOff val="40000"/>
                </a:schemeClr>
              </a:buClr>
            </a:pPr>
            <a:r>
              <a:rPr lang="en-US" sz="8200" dirty="0">
                <a:solidFill>
                  <a:schemeClr val="tx2">
                    <a:lumMod val="10000"/>
                  </a:schemeClr>
                </a:solidFill>
                <a:latin typeface="Helvetica Light" panose="020B0403020202020204" pitchFamily="34" charset="0"/>
              </a:rPr>
              <a:t>Customer acquisition and retention spending is on par with infrastructure spending.</a:t>
            </a:r>
          </a:p>
        </p:txBody>
      </p:sp>
      <p:pic>
        <p:nvPicPr>
          <p:cNvPr id="7" name="Picture 6" descr="A close up of a logo&#10;&#10;Description automatically generated">
            <a:extLst>
              <a:ext uri="{FF2B5EF4-FFF2-40B4-BE49-F238E27FC236}">
                <a16:creationId xmlns:a16="http://schemas.microsoft.com/office/drawing/2014/main" id="{5D256205-1790-D348-A7A2-52D97FFC1F0B}"/>
              </a:ext>
            </a:extLst>
          </p:cNvPr>
          <p:cNvPicPr>
            <a:picLocks noChangeAspect="1"/>
          </p:cNvPicPr>
          <p:nvPr/>
        </p:nvPicPr>
        <p:blipFill>
          <a:blip r:embed="rId5"/>
          <a:stretch>
            <a:fillRect/>
          </a:stretch>
        </p:blipFill>
        <p:spPr>
          <a:xfrm>
            <a:off x="10584379" y="5404534"/>
            <a:ext cx="1957942" cy="1468456"/>
          </a:xfrm>
          <a:prstGeom prst="rect">
            <a:avLst/>
          </a:prstGeom>
        </p:spPr>
      </p:pic>
    </p:spTree>
    <p:extLst>
      <p:ext uri="{BB962C8B-B14F-4D97-AF65-F5344CB8AC3E}">
        <p14:creationId xmlns:p14="http://schemas.microsoft.com/office/powerpoint/2010/main" val="3714306561"/>
      </p:ext>
    </p:extLst>
  </p:cSld>
  <p:clrMapOvr>
    <a:masterClrMapping/>
  </p:clrMapOvr>
  <mc:AlternateContent xmlns:mc="http://schemas.openxmlformats.org/markup-compatibility/2006" xmlns:p14="http://schemas.microsoft.com/office/powerpoint/2010/main">
    <mc:Choice Requires="p14">
      <p:transition spd="slow" p14:dur="2000" advTm="30815"/>
    </mc:Choice>
    <mc:Fallback xmlns="">
      <p:transition spd="slow" advTm="30815"/>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5758E-7294-A645-81B8-624B362A17AC}"/>
              </a:ext>
            </a:extLst>
          </p:cNvPr>
          <p:cNvSpPr>
            <a:spLocks noGrp="1"/>
          </p:cNvSpPr>
          <p:nvPr>
            <p:ph type="title"/>
          </p:nvPr>
        </p:nvSpPr>
        <p:spPr/>
        <p:txBody>
          <a:bodyPr/>
          <a:lstStyle/>
          <a:p>
            <a:r>
              <a:rPr lang="en-US" dirty="0">
                <a:solidFill>
                  <a:schemeClr val="bg1"/>
                </a:solidFill>
                <a:latin typeface="Helvetica Light" panose="020B0403020202020204" pitchFamily="34" charset="0"/>
              </a:rPr>
              <a:t>Model Scoring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E3DD98B-7AD1-8347-AB50-89F658A9B7E3}"/>
                  </a:ext>
                </a:extLst>
              </p:cNvPr>
              <p:cNvSpPr>
                <a:spLocks noGrp="1"/>
              </p:cNvSpPr>
              <p:nvPr>
                <p:ph idx="1"/>
              </p:nvPr>
            </p:nvSpPr>
            <p:spPr>
              <a:xfrm>
                <a:off x="1103312" y="1341120"/>
                <a:ext cx="8946541" cy="4907279"/>
              </a:xfrm>
            </p:spPr>
            <p:txBody>
              <a:bodyPr/>
              <a:lstStyle/>
              <a:p>
                <a:pPr marL="0" indent="0">
                  <a:buNone/>
                </a:pPr>
                <a:r>
                  <a:rPr lang="en-US" dirty="0">
                    <a:solidFill>
                      <a:schemeClr val="bg1"/>
                    </a:solidFill>
                    <a:latin typeface="Helvetica Light" panose="020B0403020202020204" pitchFamily="34" charset="0"/>
                  </a:rPr>
                  <a:t>True Positive Rate (recall) =  </a:t>
                </a:r>
                <a14:m>
                  <m:oMath xmlns:m="http://schemas.openxmlformats.org/officeDocument/2006/math">
                    <m:f>
                      <m:fPr>
                        <m:ctrlPr>
                          <a:rPr lang="en-US" i="1" smtClean="0">
                            <a:solidFill>
                              <a:schemeClr val="bg1"/>
                            </a:solidFill>
                            <a:latin typeface="Cambria Math" panose="02040503050406030204" pitchFamily="18" charset="0"/>
                          </a:rPr>
                        </m:ctrlPr>
                      </m:fPr>
                      <m:num>
                        <m:r>
                          <a:rPr lang="en-US" b="0" i="1" smtClean="0">
                            <a:solidFill>
                              <a:schemeClr val="bg1"/>
                            </a:solidFill>
                            <a:latin typeface="Cambria Math" panose="02040503050406030204" pitchFamily="18" charset="0"/>
                          </a:rPr>
                          <m:t>𝑇𝑟𝑢𝑒</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𝑃𝑜𝑠𝑖𝑡𝑖𝑣𝑒</m:t>
                        </m:r>
                      </m:num>
                      <m:den>
                        <m:r>
                          <a:rPr lang="en-US" b="0" i="1" smtClean="0">
                            <a:solidFill>
                              <a:schemeClr val="bg1"/>
                            </a:solidFill>
                            <a:latin typeface="Cambria Math" panose="02040503050406030204" pitchFamily="18" charset="0"/>
                          </a:rPr>
                          <m:t>𝑇𝑟𝑢𝑒</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𝑃𝑜𝑠𝑖𝑡𝑖𝑣𝑒</m:t>
                        </m:r>
                        <m:r>
                          <a:rPr lang="en-US" b="0" i="1" smtClean="0">
                            <a:solidFill>
                              <a:schemeClr val="bg1"/>
                            </a:solidFill>
                            <a:latin typeface="Cambria Math" panose="02040503050406030204" pitchFamily="18" charset="0"/>
                          </a:rPr>
                          <m:t>+</m:t>
                        </m:r>
                        <m:r>
                          <a:rPr lang="en-US" b="0" i="1" smtClean="0">
                            <a:solidFill>
                              <a:schemeClr val="bg1"/>
                            </a:solidFill>
                            <a:latin typeface="Cambria Math" panose="02040503050406030204" pitchFamily="18" charset="0"/>
                          </a:rPr>
                          <m:t>𝐹𝑎𝑙𝑠𝑒</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𝑁𝑒𝑔𝑎𝑡𝑖𝑣𝑒</m:t>
                        </m:r>
                      </m:den>
                    </m:f>
                  </m:oMath>
                </a14:m>
                <a:endParaRPr lang="en-US" dirty="0">
                  <a:solidFill>
                    <a:schemeClr val="bg1"/>
                  </a:solidFill>
                  <a:latin typeface="Helvetica Light" panose="020B0403020202020204" pitchFamily="34" charset="0"/>
                </a:endParaRPr>
              </a:p>
              <a:p>
                <a:pPr marL="0" indent="0">
                  <a:buNone/>
                </a:pPr>
                <a:endParaRPr lang="en-US" dirty="0">
                  <a:solidFill>
                    <a:schemeClr val="bg1"/>
                  </a:solidFill>
                  <a:latin typeface="Helvetica Light" panose="020B0403020202020204" pitchFamily="34" charset="0"/>
                </a:endParaRPr>
              </a:p>
              <a:p>
                <a:pPr marL="0" indent="0">
                  <a:buNone/>
                </a:pPr>
                <a:r>
                  <a:rPr lang="en-US" dirty="0">
                    <a:solidFill>
                      <a:schemeClr val="bg1"/>
                    </a:solidFill>
                    <a:latin typeface="Helvetica Light" panose="020B0403020202020204" pitchFamily="34" charset="0"/>
                  </a:rPr>
                  <a:t>False Positive Rate = </a:t>
                </a:r>
                <a14:m>
                  <m:oMath xmlns:m="http://schemas.openxmlformats.org/officeDocument/2006/math">
                    <m:f>
                      <m:fPr>
                        <m:ctrlPr>
                          <a:rPr lang="en-US" i="1" smtClean="0">
                            <a:solidFill>
                              <a:schemeClr val="bg1"/>
                            </a:solidFill>
                            <a:latin typeface="Cambria Math" panose="02040503050406030204" pitchFamily="18" charset="0"/>
                          </a:rPr>
                        </m:ctrlPr>
                      </m:fPr>
                      <m:num>
                        <m:r>
                          <a:rPr lang="en-US" b="0" i="1" smtClean="0">
                            <a:solidFill>
                              <a:schemeClr val="bg1"/>
                            </a:solidFill>
                            <a:latin typeface="Cambria Math" panose="02040503050406030204" pitchFamily="18" charset="0"/>
                          </a:rPr>
                          <m:t>𝐹𝑎𝑙𝑠𝑒</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𝑃𝑜𝑠𝑖𝑡𝑖𝑣𝑒</m:t>
                        </m:r>
                        <m:r>
                          <a:rPr lang="en-US" b="0" i="1" smtClean="0">
                            <a:solidFill>
                              <a:schemeClr val="bg1"/>
                            </a:solidFill>
                            <a:latin typeface="Cambria Math" panose="02040503050406030204" pitchFamily="18" charset="0"/>
                          </a:rPr>
                          <m:t> </m:t>
                        </m:r>
                      </m:num>
                      <m:den>
                        <m:r>
                          <a:rPr lang="en-US" b="0" i="1" smtClean="0">
                            <a:solidFill>
                              <a:schemeClr val="bg1"/>
                            </a:solidFill>
                            <a:latin typeface="Cambria Math" panose="02040503050406030204" pitchFamily="18" charset="0"/>
                          </a:rPr>
                          <m:t>𝐹𝑎𝑙𝑠𝑒</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𝑃𝑜𝑠𝑖𝑡𝑖𝑣𝑒</m:t>
                        </m:r>
                        <m:r>
                          <a:rPr lang="en-US" b="0" i="1" smtClean="0">
                            <a:solidFill>
                              <a:schemeClr val="bg1"/>
                            </a:solidFill>
                            <a:latin typeface="Cambria Math" panose="02040503050406030204" pitchFamily="18" charset="0"/>
                          </a:rPr>
                          <m:t>+</m:t>
                        </m:r>
                        <m:r>
                          <a:rPr lang="en-US" b="0" i="1" smtClean="0">
                            <a:solidFill>
                              <a:schemeClr val="bg1"/>
                            </a:solidFill>
                            <a:latin typeface="Cambria Math" panose="02040503050406030204" pitchFamily="18" charset="0"/>
                          </a:rPr>
                          <m:t>𝑇𝑟𝑢𝑒</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𝑁𝑒𝑔𝑎𝑡𝑖𝑣𝑒</m:t>
                        </m:r>
                      </m:den>
                    </m:f>
                  </m:oMath>
                </a14:m>
                <a:endParaRPr lang="en-US" dirty="0">
                  <a:solidFill>
                    <a:schemeClr val="bg1"/>
                  </a:solidFill>
                  <a:latin typeface="Helvetica Light" panose="020B0403020202020204" pitchFamily="34" charset="0"/>
                </a:endParaRPr>
              </a:p>
              <a:p>
                <a:pPr marL="0" indent="0">
                  <a:buNone/>
                </a:pPr>
                <a:endParaRPr lang="en-US" dirty="0">
                  <a:solidFill>
                    <a:schemeClr val="bg1"/>
                  </a:solidFill>
                  <a:latin typeface="Helvetica Light" panose="020B0403020202020204" pitchFamily="34" charset="0"/>
                </a:endParaRPr>
              </a:p>
              <a:p>
                <a:pPr marL="0" indent="0">
                  <a:buNone/>
                </a:pPr>
                <a:r>
                  <a:rPr lang="en-US" dirty="0">
                    <a:solidFill>
                      <a:schemeClr val="bg1"/>
                    </a:solidFill>
                    <a:latin typeface="Helvetica Light" panose="020B0403020202020204" pitchFamily="34" charset="0"/>
                  </a:rPr>
                  <a:t>Positive Predictive Value (precision) = </a:t>
                </a:r>
                <a14:m>
                  <m:oMath xmlns:m="http://schemas.openxmlformats.org/officeDocument/2006/math">
                    <m:f>
                      <m:fPr>
                        <m:ctrlPr>
                          <a:rPr lang="en-US" i="1" smtClean="0">
                            <a:solidFill>
                              <a:schemeClr val="bg1"/>
                            </a:solidFill>
                            <a:latin typeface="Cambria Math" panose="02040503050406030204" pitchFamily="18" charset="0"/>
                          </a:rPr>
                        </m:ctrlPr>
                      </m:fPr>
                      <m:num>
                        <m:r>
                          <a:rPr lang="en-US" b="0" i="1" smtClean="0">
                            <a:solidFill>
                              <a:schemeClr val="bg1"/>
                            </a:solidFill>
                            <a:latin typeface="Cambria Math" panose="02040503050406030204" pitchFamily="18" charset="0"/>
                          </a:rPr>
                          <m:t>𝑇𝑟𝑢𝑒</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𝑃𝑜𝑠𝑖𝑡𝑖𝑣𝑒</m:t>
                        </m:r>
                      </m:num>
                      <m:den>
                        <m:r>
                          <a:rPr lang="en-US" b="0" i="1" smtClean="0">
                            <a:solidFill>
                              <a:schemeClr val="bg1"/>
                            </a:solidFill>
                            <a:latin typeface="Cambria Math" panose="02040503050406030204" pitchFamily="18" charset="0"/>
                          </a:rPr>
                          <m:t>𝑇𝑟𝑢𝑒</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𝑃𝑜𝑠𝑖𝑡𝑖𝑣𝑒</m:t>
                        </m:r>
                        <m:r>
                          <a:rPr lang="en-US" b="0" i="1" smtClean="0">
                            <a:solidFill>
                              <a:schemeClr val="bg1"/>
                            </a:solidFill>
                            <a:latin typeface="Cambria Math" panose="02040503050406030204" pitchFamily="18" charset="0"/>
                          </a:rPr>
                          <m:t>+</m:t>
                        </m:r>
                        <m:r>
                          <a:rPr lang="en-US" b="0" i="1" smtClean="0">
                            <a:solidFill>
                              <a:schemeClr val="bg1"/>
                            </a:solidFill>
                            <a:latin typeface="Cambria Math" panose="02040503050406030204" pitchFamily="18" charset="0"/>
                          </a:rPr>
                          <m:t>𝐹𝑎𝑙𝑠𝑒</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𝑃𝑜𝑠𝑖𝑡𝑖𝑣𝑒</m:t>
                        </m:r>
                      </m:den>
                    </m:f>
                  </m:oMath>
                </a14:m>
                <a:endParaRPr lang="en-US" dirty="0">
                  <a:solidFill>
                    <a:schemeClr val="bg1"/>
                  </a:solidFill>
                  <a:latin typeface="Helvetica Light" panose="020B0403020202020204" pitchFamily="34" charset="0"/>
                </a:endParaRPr>
              </a:p>
              <a:p>
                <a:pPr marL="0" indent="0">
                  <a:buNone/>
                </a:pPr>
                <a:endParaRPr lang="en-US" dirty="0">
                  <a:solidFill>
                    <a:schemeClr val="bg1"/>
                  </a:solidFill>
                  <a:latin typeface="Helvetica Light" panose="020B0403020202020204" pitchFamily="34" charset="0"/>
                </a:endParaRPr>
              </a:p>
              <a:p>
                <a:pPr marL="0" indent="0">
                  <a:buNone/>
                </a:pPr>
                <a:r>
                  <a:rPr lang="en-US" dirty="0">
                    <a:solidFill>
                      <a:schemeClr val="bg1"/>
                    </a:solidFill>
                    <a:latin typeface="Helvetica Light" panose="020B0403020202020204" pitchFamily="34" charset="0"/>
                  </a:rPr>
                  <a:t>F1 Score = </a:t>
                </a:r>
                <a14:m>
                  <m:oMath xmlns:m="http://schemas.openxmlformats.org/officeDocument/2006/math">
                    <m:f>
                      <m:fPr>
                        <m:ctrlPr>
                          <a:rPr lang="en-US" i="1" smtClean="0">
                            <a:solidFill>
                              <a:schemeClr val="bg1"/>
                            </a:solidFill>
                            <a:latin typeface="Cambria Math" panose="02040503050406030204" pitchFamily="18" charset="0"/>
                          </a:rPr>
                        </m:ctrlPr>
                      </m:fPr>
                      <m:num>
                        <m:r>
                          <a:rPr lang="en-US" b="0" i="1" smtClean="0">
                            <a:solidFill>
                              <a:schemeClr val="bg1"/>
                            </a:solidFill>
                            <a:latin typeface="Cambria Math" panose="02040503050406030204" pitchFamily="18" charset="0"/>
                          </a:rPr>
                          <m:t>𝑃𝑟𝑒𝑐𝑖𝑠𝑖𝑜𝑛</m:t>
                        </m:r>
                        <m:r>
                          <a:rPr lang="en-US" b="0" i="1" smtClean="0">
                            <a:solidFill>
                              <a:schemeClr val="bg1"/>
                            </a:solidFill>
                            <a:latin typeface="Cambria Math" panose="02040503050406030204" pitchFamily="18" charset="0"/>
                          </a:rPr>
                          <m:t> ∗ </m:t>
                        </m:r>
                        <m:r>
                          <a:rPr lang="en-US" b="0" i="1" smtClean="0">
                            <a:solidFill>
                              <a:schemeClr val="bg1"/>
                            </a:solidFill>
                            <a:latin typeface="Cambria Math" panose="02040503050406030204" pitchFamily="18" charset="0"/>
                          </a:rPr>
                          <m:t>𝑅𝑒𝑐𝑎𝑙𝑙</m:t>
                        </m:r>
                      </m:num>
                      <m:den>
                        <m:r>
                          <a:rPr lang="en-US" b="0" i="1" smtClean="0">
                            <a:solidFill>
                              <a:schemeClr val="bg1"/>
                            </a:solidFill>
                            <a:latin typeface="Cambria Math" panose="02040503050406030204" pitchFamily="18" charset="0"/>
                          </a:rPr>
                          <m:t>𝑃𝑟𝑒𝑐𝑖𝑠𝑖𝑜𝑛</m:t>
                        </m:r>
                        <m:r>
                          <a:rPr lang="en-US" b="0" i="1" smtClean="0">
                            <a:solidFill>
                              <a:schemeClr val="bg1"/>
                            </a:solidFill>
                            <a:latin typeface="Cambria Math" panose="02040503050406030204" pitchFamily="18" charset="0"/>
                          </a:rPr>
                          <m:t>+</m:t>
                        </m:r>
                        <m:r>
                          <a:rPr lang="en-US" b="0" i="1" smtClean="0">
                            <a:solidFill>
                              <a:schemeClr val="bg1"/>
                            </a:solidFill>
                            <a:latin typeface="Cambria Math" panose="02040503050406030204" pitchFamily="18" charset="0"/>
                          </a:rPr>
                          <m:t>𝑅𝑒𝑐𝑎𝑙𝑙</m:t>
                        </m:r>
                      </m:den>
                    </m:f>
                  </m:oMath>
                </a14:m>
                <a:endParaRPr lang="en-US" dirty="0">
                  <a:solidFill>
                    <a:schemeClr val="bg1"/>
                  </a:solidFill>
                  <a:latin typeface="Helvetica Light" panose="020B0403020202020204" pitchFamily="34" charset="0"/>
                </a:endParaRPr>
              </a:p>
            </p:txBody>
          </p:sp>
        </mc:Choice>
        <mc:Fallback xmlns="">
          <p:sp>
            <p:nvSpPr>
              <p:cNvPr id="3" name="Content Placeholder 2">
                <a:extLst>
                  <a:ext uri="{FF2B5EF4-FFF2-40B4-BE49-F238E27FC236}">
                    <a16:creationId xmlns:a16="http://schemas.microsoft.com/office/drawing/2014/main" id="{EE3DD98B-7AD1-8347-AB50-89F658A9B7E3}"/>
                  </a:ext>
                </a:extLst>
              </p:cNvPr>
              <p:cNvSpPr>
                <a:spLocks noGrp="1" noRot="1" noChangeAspect="1" noMove="1" noResize="1" noEditPoints="1" noAdjustHandles="1" noChangeArrowheads="1" noChangeShapeType="1" noTextEdit="1"/>
              </p:cNvSpPr>
              <p:nvPr>
                <p:ph idx="1"/>
              </p:nvPr>
            </p:nvSpPr>
            <p:spPr>
              <a:xfrm>
                <a:off x="1103312" y="1341120"/>
                <a:ext cx="8946541" cy="4907279"/>
              </a:xfrm>
              <a:blipFill>
                <a:blip r:embed="rId2"/>
                <a:stretch>
                  <a:fillRect l="-709"/>
                </a:stretch>
              </a:blipFill>
            </p:spPr>
            <p:txBody>
              <a:bodyPr/>
              <a:lstStyle/>
              <a:p>
                <a:r>
                  <a:rPr lang="en-US">
                    <a:noFill/>
                  </a:rPr>
                  <a:t> </a:t>
                </a:r>
              </a:p>
            </p:txBody>
          </p:sp>
        </mc:Fallback>
      </mc:AlternateContent>
      <p:pic>
        <p:nvPicPr>
          <p:cNvPr id="4" name="Picture 3" descr="A close up of a logo&#10;&#10;Description automatically generated">
            <a:extLst>
              <a:ext uri="{FF2B5EF4-FFF2-40B4-BE49-F238E27FC236}">
                <a16:creationId xmlns:a16="http://schemas.microsoft.com/office/drawing/2014/main" id="{8C82AB48-332D-6B46-88EA-54E68CA1776E}"/>
              </a:ext>
            </a:extLst>
          </p:cNvPr>
          <p:cNvPicPr>
            <a:picLocks noChangeAspect="1"/>
          </p:cNvPicPr>
          <p:nvPr/>
        </p:nvPicPr>
        <p:blipFill>
          <a:blip r:embed="rId3"/>
          <a:stretch>
            <a:fillRect/>
          </a:stretch>
        </p:blipFill>
        <p:spPr>
          <a:xfrm>
            <a:off x="10507054" y="5389544"/>
            <a:ext cx="1957942" cy="1468456"/>
          </a:xfrm>
          <a:prstGeom prst="rect">
            <a:avLst/>
          </a:prstGeom>
        </p:spPr>
      </p:pic>
    </p:spTree>
    <p:extLst>
      <p:ext uri="{BB962C8B-B14F-4D97-AF65-F5344CB8AC3E}">
        <p14:creationId xmlns:p14="http://schemas.microsoft.com/office/powerpoint/2010/main" val="28127196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5758E-7294-A645-81B8-624B362A17AC}"/>
              </a:ext>
            </a:extLst>
          </p:cNvPr>
          <p:cNvSpPr>
            <a:spLocks noGrp="1"/>
          </p:cNvSpPr>
          <p:nvPr>
            <p:ph type="title"/>
          </p:nvPr>
        </p:nvSpPr>
        <p:spPr>
          <a:xfrm>
            <a:off x="646111" y="452718"/>
            <a:ext cx="9404723" cy="888402"/>
          </a:xfrm>
        </p:spPr>
        <p:txBody>
          <a:bodyPr/>
          <a:lstStyle/>
          <a:p>
            <a:r>
              <a:rPr lang="en-US" dirty="0">
                <a:solidFill>
                  <a:schemeClr val="bg1"/>
                </a:solidFill>
                <a:latin typeface="Helvetica Light" panose="020B0403020202020204" pitchFamily="34" charset="0"/>
              </a:rPr>
              <a:t>Simulated Business Impact</a:t>
            </a:r>
          </a:p>
        </p:txBody>
      </p:sp>
      <p:sp>
        <p:nvSpPr>
          <p:cNvPr id="6" name="Content Placeholder 5">
            <a:extLst>
              <a:ext uri="{FF2B5EF4-FFF2-40B4-BE49-F238E27FC236}">
                <a16:creationId xmlns:a16="http://schemas.microsoft.com/office/drawing/2014/main" id="{38806850-F11A-144A-9CD8-FE906A32801F}"/>
              </a:ext>
            </a:extLst>
          </p:cNvPr>
          <p:cNvSpPr>
            <a:spLocks noGrp="1"/>
          </p:cNvSpPr>
          <p:nvPr>
            <p:ph idx="1"/>
          </p:nvPr>
        </p:nvSpPr>
        <p:spPr>
          <a:xfrm>
            <a:off x="743712" y="1341121"/>
            <a:ext cx="9306141" cy="2584703"/>
          </a:xfrm>
        </p:spPr>
        <p:txBody>
          <a:bodyPr>
            <a:normAutofit/>
          </a:bodyPr>
          <a:lstStyle/>
          <a:p>
            <a:pPr marL="0" indent="0">
              <a:buNone/>
            </a:pPr>
            <a:r>
              <a:rPr lang="en-US" dirty="0">
                <a:solidFill>
                  <a:schemeClr val="bg1"/>
                </a:solidFill>
                <a:latin typeface="Helvetica Light" panose="020B0403020202020204" pitchFamily="34" charset="0"/>
              </a:rPr>
              <a:t>Obviously doing nothing will mean significant loss of revenue for the company.  Conversely, offering an incentive to all customers would result in unnecessary expenses for content customers.  We need to find a happy middle ground.</a:t>
            </a:r>
          </a:p>
          <a:p>
            <a:pPr marL="0" indent="0">
              <a:buNone/>
            </a:pPr>
            <a:r>
              <a:rPr lang="en-US" dirty="0">
                <a:solidFill>
                  <a:schemeClr val="bg1"/>
                </a:solidFill>
                <a:latin typeface="Helvetica Light" panose="020B0403020202020204" pitchFamily="34" charset="0"/>
              </a:rPr>
              <a:t>At an average monthly charge of $64.76 regular churn translates to an annual loss of $121,036.</a:t>
            </a:r>
          </a:p>
          <a:p>
            <a:pPr marL="0" indent="0">
              <a:buNone/>
            </a:pPr>
            <a:r>
              <a:rPr lang="en-US" dirty="0">
                <a:solidFill>
                  <a:schemeClr val="bg1"/>
                </a:solidFill>
                <a:latin typeface="Helvetica Light" panose="020B0403020202020204" pitchFamily="34" charset="0"/>
              </a:rPr>
              <a:t>Building a financial model for an incentive plan might include a per customer incentive cost and an acceptance rate.  The cost calculations are then:</a:t>
            </a:r>
          </a:p>
          <a:p>
            <a:pPr marL="0" indent="0">
              <a:buNone/>
            </a:pPr>
            <a:endParaRPr lang="en-US" dirty="0">
              <a:solidFill>
                <a:schemeClr val="bg1"/>
              </a:solidFill>
              <a:latin typeface="Helvetica Light" panose="020B0403020202020204" pitchFamily="34" charset="0"/>
            </a:endParaRPr>
          </a:p>
        </p:txBody>
      </p:sp>
      <p:sp>
        <p:nvSpPr>
          <p:cNvPr id="7" name="TextBox 6">
            <a:extLst>
              <a:ext uri="{FF2B5EF4-FFF2-40B4-BE49-F238E27FC236}">
                <a16:creationId xmlns:a16="http://schemas.microsoft.com/office/drawing/2014/main" id="{5937C943-4C92-3747-84C5-9471A047B369}"/>
              </a:ext>
            </a:extLst>
          </p:cNvPr>
          <p:cNvSpPr txBox="1"/>
          <p:nvPr/>
        </p:nvSpPr>
        <p:spPr>
          <a:xfrm>
            <a:off x="1826487" y="4059936"/>
            <a:ext cx="8539026" cy="2031325"/>
          </a:xfrm>
          <a:prstGeom prst="rect">
            <a:avLst/>
          </a:prstGeom>
          <a:noFill/>
        </p:spPr>
        <p:txBody>
          <a:bodyPr wrap="square" rtlCol="0">
            <a:spAutoFit/>
          </a:bodyPr>
          <a:lstStyle/>
          <a:p>
            <a:r>
              <a:rPr lang="en-US" dirty="0">
                <a:solidFill>
                  <a:schemeClr val="bg1"/>
                </a:solidFill>
                <a:latin typeface="Helvetica Light" panose="020B0403020202020204" pitchFamily="34" charset="0"/>
              </a:rPr>
              <a:t>Churn Reduction = Base Churn Rate * Recall * Acceptance Rate</a:t>
            </a:r>
            <a:br>
              <a:rPr lang="en-US" dirty="0">
                <a:solidFill>
                  <a:schemeClr val="bg1"/>
                </a:solidFill>
                <a:latin typeface="Helvetica Light" panose="020B0403020202020204" pitchFamily="34" charset="0"/>
              </a:rPr>
            </a:br>
            <a:br>
              <a:rPr lang="en-US" dirty="0">
                <a:solidFill>
                  <a:schemeClr val="bg1"/>
                </a:solidFill>
                <a:latin typeface="Helvetica Light" panose="020B0403020202020204" pitchFamily="34" charset="0"/>
              </a:rPr>
            </a:br>
            <a:r>
              <a:rPr lang="en-US" dirty="0">
                <a:solidFill>
                  <a:schemeClr val="bg1"/>
                </a:solidFill>
                <a:latin typeface="Helvetica Light" panose="020B0403020202020204" pitchFamily="34" charset="0"/>
              </a:rPr>
              <a:t>New Churn = Base Churn - Churn Reduction </a:t>
            </a:r>
          </a:p>
          <a:p>
            <a:r>
              <a:rPr lang="en-US" dirty="0">
                <a:solidFill>
                  <a:schemeClr val="bg1"/>
                </a:solidFill>
                <a:latin typeface="Helvetica Light" panose="020B0403020202020204" pitchFamily="34" charset="0"/>
              </a:rPr>
              <a:t>		     = Base Churn (1 - Recall * Acceptance)</a:t>
            </a:r>
          </a:p>
          <a:p>
            <a:endParaRPr lang="en-US" dirty="0">
              <a:solidFill>
                <a:schemeClr val="bg1"/>
              </a:solidFill>
              <a:latin typeface="Helvetica Light" panose="020B0403020202020204" pitchFamily="34" charset="0"/>
            </a:endParaRPr>
          </a:p>
          <a:p>
            <a:r>
              <a:rPr lang="en-US" dirty="0">
                <a:solidFill>
                  <a:schemeClr val="bg1"/>
                </a:solidFill>
                <a:latin typeface="Helvetica Light" panose="020B0403020202020204" pitchFamily="34" charset="0"/>
              </a:rPr>
              <a:t>Incentive Cost = (</a:t>
            </a:r>
            <a:r>
              <a:rPr lang="en-US" dirty="0" err="1">
                <a:solidFill>
                  <a:schemeClr val="bg1"/>
                </a:solidFill>
                <a:latin typeface="Helvetica Light" panose="020B0403020202020204" pitchFamily="34" charset="0"/>
              </a:rPr>
              <a:t>tp</a:t>
            </a:r>
            <a:r>
              <a:rPr lang="en-US" dirty="0">
                <a:solidFill>
                  <a:schemeClr val="bg1"/>
                </a:solidFill>
                <a:latin typeface="Helvetica Light" panose="020B0403020202020204" pitchFamily="34" charset="0"/>
              </a:rPr>
              <a:t> + </a:t>
            </a:r>
            <a:r>
              <a:rPr lang="en-US" dirty="0" err="1">
                <a:solidFill>
                  <a:schemeClr val="bg1"/>
                </a:solidFill>
                <a:latin typeface="Helvetica Light" panose="020B0403020202020204" pitchFamily="34" charset="0"/>
              </a:rPr>
              <a:t>fp</a:t>
            </a:r>
            <a:r>
              <a:rPr lang="en-US" dirty="0">
                <a:solidFill>
                  <a:schemeClr val="bg1"/>
                </a:solidFill>
                <a:latin typeface="Helvetica Light" panose="020B0403020202020204" pitchFamily="34" charset="0"/>
              </a:rPr>
              <a:t>) / (</a:t>
            </a:r>
            <a:r>
              <a:rPr lang="en-US" dirty="0" err="1">
                <a:solidFill>
                  <a:schemeClr val="bg1"/>
                </a:solidFill>
                <a:latin typeface="Helvetica Light" panose="020B0403020202020204" pitchFamily="34" charset="0"/>
              </a:rPr>
              <a:t>tp</a:t>
            </a:r>
            <a:r>
              <a:rPr lang="en-US" dirty="0">
                <a:solidFill>
                  <a:schemeClr val="bg1"/>
                </a:solidFill>
                <a:latin typeface="Helvetica Light" panose="020B0403020202020204" pitchFamily="34" charset="0"/>
              </a:rPr>
              <a:t> + </a:t>
            </a:r>
            <a:r>
              <a:rPr lang="en-US" dirty="0" err="1">
                <a:solidFill>
                  <a:schemeClr val="bg1"/>
                </a:solidFill>
                <a:latin typeface="Helvetica Light" panose="020B0403020202020204" pitchFamily="34" charset="0"/>
              </a:rPr>
              <a:t>fp</a:t>
            </a:r>
            <a:r>
              <a:rPr lang="en-US" dirty="0">
                <a:solidFill>
                  <a:schemeClr val="bg1"/>
                </a:solidFill>
                <a:latin typeface="Helvetica Light" panose="020B0403020202020204" pitchFamily="34" charset="0"/>
              </a:rPr>
              <a:t> + </a:t>
            </a:r>
            <a:r>
              <a:rPr lang="en-US" dirty="0" err="1">
                <a:solidFill>
                  <a:schemeClr val="bg1"/>
                </a:solidFill>
                <a:latin typeface="Helvetica Light" panose="020B0403020202020204" pitchFamily="34" charset="0"/>
              </a:rPr>
              <a:t>fn</a:t>
            </a:r>
            <a:r>
              <a:rPr lang="en-US" dirty="0">
                <a:solidFill>
                  <a:schemeClr val="bg1"/>
                </a:solidFill>
                <a:latin typeface="Helvetica Light" panose="020B0403020202020204" pitchFamily="34" charset="0"/>
              </a:rPr>
              <a:t> + </a:t>
            </a:r>
            <a:r>
              <a:rPr lang="en-US" dirty="0" err="1">
                <a:solidFill>
                  <a:schemeClr val="bg1"/>
                </a:solidFill>
                <a:latin typeface="Helvetica Light" panose="020B0403020202020204" pitchFamily="34" charset="0"/>
              </a:rPr>
              <a:t>tn</a:t>
            </a:r>
            <a:r>
              <a:rPr lang="en-US" dirty="0">
                <a:solidFill>
                  <a:schemeClr val="bg1"/>
                </a:solidFill>
                <a:latin typeface="Helvetica Light" panose="020B0403020202020204" pitchFamily="34" charset="0"/>
              </a:rPr>
              <a:t>) * Acceptance Rate * Incentive Cost</a:t>
            </a:r>
          </a:p>
          <a:p>
            <a:endParaRPr lang="en-US" dirty="0"/>
          </a:p>
        </p:txBody>
      </p:sp>
      <p:pic>
        <p:nvPicPr>
          <p:cNvPr id="5" name="Picture 4" descr="A close up of a logo&#10;&#10;Description automatically generated">
            <a:extLst>
              <a:ext uri="{FF2B5EF4-FFF2-40B4-BE49-F238E27FC236}">
                <a16:creationId xmlns:a16="http://schemas.microsoft.com/office/drawing/2014/main" id="{0F88CE33-6923-CB43-A3FD-F3E740A9707A}"/>
              </a:ext>
            </a:extLst>
          </p:cNvPr>
          <p:cNvPicPr>
            <a:picLocks noChangeAspect="1"/>
          </p:cNvPicPr>
          <p:nvPr/>
        </p:nvPicPr>
        <p:blipFill>
          <a:blip r:embed="rId2"/>
          <a:stretch>
            <a:fillRect/>
          </a:stretch>
        </p:blipFill>
        <p:spPr>
          <a:xfrm>
            <a:off x="10566604" y="5357033"/>
            <a:ext cx="1957942" cy="1468456"/>
          </a:xfrm>
          <a:prstGeom prst="rect">
            <a:avLst/>
          </a:prstGeom>
        </p:spPr>
      </p:pic>
    </p:spTree>
    <p:extLst>
      <p:ext uri="{BB962C8B-B14F-4D97-AF65-F5344CB8AC3E}">
        <p14:creationId xmlns:p14="http://schemas.microsoft.com/office/powerpoint/2010/main" val="16796795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C222FC-8715-724D-A104-DE6EA713BB92}"/>
              </a:ext>
            </a:extLst>
          </p:cNvPr>
          <p:cNvSpPr>
            <a:spLocks noGrp="1"/>
          </p:cNvSpPr>
          <p:nvPr>
            <p:ph idx="1"/>
          </p:nvPr>
        </p:nvSpPr>
        <p:spPr>
          <a:xfrm>
            <a:off x="1103312" y="670561"/>
            <a:ext cx="9869488" cy="975360"/>
          </a:xfrm>
        </p:spPr>
        <p:txBody>
          <a:bodyPr/>
          <a:lstStyle/>
          <a:p>
            <a:pPr marL="0" indent="0">
              <a:buNone/>
            </a:pPr>
            <a:r>
              <a:rPr lang="en-US" dirty="0">
                <a:solidFill>
                  <a:schemeClr val="bg1"/>
                </a:solidFill>
                <a:latin typeface="Helvetica Light" panose="020B0403020202020204" pitchFamily="34" charset="0"/>
              </a:rPr>
              <a:t>Plugging in promotion cost of 4% of monthly charges and an acceptance rate of 50 percent we get the following cost v model threshold graph.</a:t>
            </a:r>
          </a:p>
        </p:txBody>
      </p:sp>
      <p:pic>
        <p:nvPicPr>
          <p:cNvPr id="5" name="Picture 4" descr="A picture containing laser, colorful, black, flying&#10;&#10;Description automatically generated">
            <a:extLst>
              <a:ext uri="{FF2B5EF4-FFF2-40B4-BE49-F238E27FC236}">
                <a16:creationId xmlns:a16="http://schemas.microsoft.com/office/drawing/2014/main" id="{0BE5B9CD-C3AA-2643-BB92-6001F3CE5D2A}"/>
              </a:ext>
            </a:extLst>
          </p:cNvPr>
          <p:cNvPicPr>
            <a:picLocks noChangeAspect="1"/>
          </p:cNvPicPr>
          <p:nvPr/>
        </p:nvPicPr>
        <p:blipFill>
          <a:blip r:embed="rId2"/>
          <a:stretch>
            <a:fillRect/>
          </a:stretch>
        </p:blipFill>
        <p:spPr>
          <a:xfrm>
            <a:off x="2289016" y="1304544"/>
            <a:ext cx="7498080" cy="5285232"/>
          </a:xfrm>
          <a:prstGeom prst="rect">
            <a:avLst/>
          </a:prstGeom>
        </p:spPr>
      </p:pic>
      <p:pic>
        <p:nvPicPr>
          <p:cNvPr id="4" name="Picture 3" descr="A close up of a logo&#10;&#10;Description automatically generated">
            <a:extLst>
              <a:ext uri="{FF2B5EF4-FFF2-40B4-BE49-F238E27FC236}">
                <a16:creationId xmlns:a16="http://schemas.microsoft.com/office/drawing/2014/main" id="{1B568BB5-10C8-0B4B-AB5D-3528737DE195}"/>
              </a:ext>
            </a:extLst>
          </p:cNvPr>
          <p:cNvPicPr>
            <a:picLocks noChangeAspect="1"/>
          </p:cNvPicPr>
          <p:nvPr/>
        </p:nvPicPr>
        <p:blipFill>
          <a:blip r:embed="rId3"/>
          <a:stretch>
            <a:fillRect/>
          </a:stretch>
        </p:blipFill>
        <p:spPr>
          <a:xfrm>
            <a:off x="10521633" y="5389544"/>
            <a:ext cx="1957942" cy="1468456"/>
          </a:xfrm>
          <a:prstGeom prst="rect">
            <a:avLst/>
          </a:prstGeom>
        </p:spPr>
      </p:pic>
    </p:spTree>
    <p:extLst>
      <p:ext uri="{BB962C8B-B14F-4D97-AF65-F5344CB8AC3E}">
        <p14:creationId xmlns:p14="http://schemas.microsoft.com/office/powerpoint/2010/main" val="3458675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64353-EAB7-DA40-8EB3-59A7B4225D22}"/>
              </a:ext>
            </a:extLst>
          </p:cNvPr>
          <p:cNvSpPr>
            <a:spLocks noGrp="1"/>
          </p:cNvSpPr>
          <p:nvPr>
            <p:ph type="title"/>
          </p:nvPr>
        </p:nvSpPr>
        <p:spPr/>
        <p:txBody>
          <a:bodyPr/>
          <a:lstStyle/>
          <a:p>
            <a:r>
              <a:rPr lang="en-US" dirty="0">
                <a:solidFill>
                  <a:schemeClr val="tx2">
                    <a:lumMod val="10000"/>
                  </a:schemeClr>
                </a:solidFill>
              </a:rPr>
              <a:t>Project Goals:</a:t>
            </a:r>
          </a:p>
        </p:txBody>
      </p:sp>
      <p:sp>
        <p:nvSpPr>
          <p:cNvPr id="3" name="Content Placeholder 2">
            <a:extLst>
              <a:ext uri="{FF2B5EF4-FFF2-40B4-BE49-F238E27FC236}">
                <a16:creationId xmlns:a16="http://schemas.microsoft.com/office/drawing/2014/main" id="{66E2C87A-7F83-2641-ABE4-C577AF55EDB5}"/>
              </a:ext>
            </a:extLst>
          </p:cNvPr>
          <p:cNvSpPr>
            <a:spLocks noGrp="1"/>
          </p:cNvSpPr>
          <p:nvPr>
            <p:ph idx="1"/>
          </p:nvPr>
        </p:nvSpPr>
        <p:spPr>
          <a:xfrm>
            <a:off x="1104293" y="1615813"/>
            <a:ext cx="8946541" cy="4004699"/>
          </a:xfrm>
        </p:spPr>
        <p:txBody>
          <a:bodyPr/>
          <a:lstStyle/>
          <a:p>
            <a:pPr>
              <a:buClr>
                <a:schemeClr val="bg2">
                  <a:lumMod val="60000"/>
                  <a:lumOff val="40000"/>
                </a:schemeClr>
              </a:buClr>
            </a:pPr>
            <a:r>
              <a:rPr lang="en-US" sz="2400" dirty="0">
                <a:solidFill>
                  <a:schemeClr val="tx2">
                    <a:lumMod val="10000"/>
                  </a:schemeClr>
                </a:solidFill>
              </a:rPr>
              <a:t>Use a small, representative dataset to build a computer model that identifies customers at risk of churn for use in a targeted marketing campaign.</a:t>
            </a:r>
          </a:p>
          <a:p>
            <a:pPr>
              <a:buClr>
                <a:schemeClr val="bg2">
                  <a:lumMod val="60000"/>
                  <a:lumOff val="40000"/>
                </a:schemeClr>
              </a:buClr>
            </a:pPr>
            <a:endParaRPr lang="en-US" sz="2400" dirty="0">
              <a:solidFill>
                <a:schemeClr val="tx2">
                  <a:lumMod val="10000"/>
                </a:schemeClr>
              </a:solidFill>
            </a:endParaRPr>
          </a:p>
          <a:p>
            <a:pPr>
              <a:buClr>
                <a:schemeClr val="bg2">
                  <a:lumMod val="60000"/>
                  <a:lumOff val="40000"/>
                </a:schemeClr>
              </a:buClr>
            </a:pPr>
            <a:endParaRPr lang="en-US" sz="2400" dirty="0">
              <a:solidFill>
                <a:schemeClr val="tx2">
                  <a:lumMod val="10000"/>
                </a:schemeClr>
              </a:solidFill>
            </a:endParaRPr>
          </a:p>
          <a:p>
            <a:pPr>
              <a:buClr>
                <a:schemeClr val="bg2">
                  <a:lumMod val="60000"/>
                  <a:lumOff val="40000"/>
                </a:schemeClr>
              </a:buClr>
            </a:pPr>
            <a:r>
              <a:rPr lang="en-US" sz="2400" dirty="0">
                <a:solidFill>
                  <a:schemeClr val="tx2">
                    <a:lumMod val="10000"/>
                  </a:schemeClr>
                </a:solidFill>
              </a:rPr>
              <a:t>Prioritize correct identification of customers who might churn (Recall).</a:t>
            </a:r>
          </a:p>
          <a:p>
            <a:pPr marL="57150" indent="0">
              <a:buClr>
                <a:schemeClr val="bg2">
                  <a:lumMod val="60000"/>
                  <a:lumOff val="40000"/>
                </a:schemeClr>
              </a:buClr>
              <a:buNone/>
            </a:pPr>
            <a:endParaRPr lang="en-US" dirty="0">
              <a:solidFill>
                <a:schemeClr val="tx2">
                  <a:lumMod val="10000"/>
                </a:schemeClr>
              </a:solidFill>
            </a:endParaRPr>
          </a:p>
        </p:txBody>
      </p:sp>
      <p:pic>
        <p:nvPicPr>
          <p:cNvPr id="5" name="Picture 4" descr="A close up of a logo&#10;&#10;Description automatically generated">
            <a:extLst>
              <a:ext uri="{FF2B5EF4-FFF2-40B4-BE49-F238E27FC236}">
                <a16:creationId xmlns:a16="http://schemas.microsoft.com/office/drawing/2014/main" id="{4AFDE8A4-B160-8A4C-9B26-138725EAF3ED}"/>
              </a:ext>
            </a:extLst>
          </p:cNvPr>
          <p:cNvPicPr>
            <a:picLocks noChangeAspect="1"/>
          </p:cNvPicPr>
          <p:nvPr/>
        </p:nvPicPr>
        <p:blipFill>
          <a:blip r:embed="rId3"/>
          <a:stretch>
            <a:fillRect/>
          </a:stretch>
        </p:blipFill>
        <p:spPr>
          <a:xfrm>
            <a:off x="10509016" y="5373754"/>
            <a:ext cx="1957942" cy="1468456"/>
          </a:xfrm>
          <a:prstGeom prst="rect">
            <a:avLst/>
          </a:prstGeom>
        </p:spPr>
      </p:pic>
    </p:spTree>
    <p:extLst>
      <p:ext uri="{BB962C8B-B14F-4D97-AF65-F5344CB8AC3E}">
        <p14:creationId xmlns:p14="http://schemas.microsoft.com/office/powerpoint/2010/main" val="3571801937"/>
      </p:ext>
    </p:extLst>
  </p:cSld>
  <p:clrMapOvr>
    <a:masterClrMapping/>
  </p:clrMapOvr>
  <mc:AlternateContent xmlns:mc="http://schemas.openxmlformats.org/markup-compatibility/2006" xmlns:p14="http://schemas.microsoft.com/office/powerpoint/2010/main">
    <mc:Choice Requires="p14">
      <p:transition spd="slow" p14:dur="2000" advTm="18815"/>
    </mc:Choice>
    <mc:Fallback xmlns="">
      <p:transition spd="slow" advTm="18815"/>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Right Arrow 14">
            <a:extLst>
              <a:ext uri="{FF2B5EF4-FFF2-40B4-BE49-F238E27FC236}">
                <a16:creationId xmlns:a16="http://schemas.microsoft.com/office/drawing/2014/main" id="{595F3B91-5071-B642-80A8-9993A4E79E4A}"/>
              </a:ext>
            </a:extLst>
          </p:cNvPr>
          <p:cNvSpPr/>
          <p:nvPr/>
        </p:nvSpPr>
        <p:spPr>
          <a:xfrm>
            <a:off x="4673254" y="2194254"/>
            <a:ext cx="604358" cy="400833"/>
          </a:xfrm>
          <a:prstGeom prst="rightArrow">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16A855-EECD-4449-A477-2C7CFF41BA14}"/>
              </a:ext>
            </a:extLst>
          </p:cNvPr>
          <p:cNvSpPr>
            <a:spLocks noGrp="1"/>
          </p:cNvSpPr>
          <p:nvPr>
            <p:ph type="title"/>
          </p:nvPr>
        </p:nvSpPr>
        <p:spPr/>
        <p:txBody>
          <a:bodyPr/>
          <a:lstStyle/>
          <a:p>
            <a:r>
              <a:rPr lang="en-US" dirty="0">
                <a:solidFill>
                  <a:schemeClr val="tx2">
                    <a:lumMod val="10000"/>
                  </a:schemeClr>
                </a:solidFill>
                <a:latin typeface="Helvetica Light" panose="020B0403020202020204" pitchFamily="34" charset="0"/>
              </a:rPr>
              <a:t>Methodology</a:t>
            </a:r>
          </a:p>
        </p:txBody>
      </p:sp>
      <p:sp>
        <p:nvSpPr>
          <p:cNvPr id="4" name="Rounded Rectangle 3">
            <a:extLst>
              <a:ext uri="{FF2B5EF4-FFF2-40B4-BE49-F238E27FC236}">
                <a16:creationId xmlns:a16="http://schemas.microsoft.com/office/drawing/2014/main" id="{15A4E85F-DBBE-F542-A3C1-AA984D377575}"/>
              </a:ext>
            </a:extLst>
          </p:cNvPr>
          <p:cNvSpPr/>
          <p:nvPr/>
        </p:nvSpPr>
        <p:spPr>
          <a:xfrm>
            <a:off x="1040682" y="1853248"/>
            <a:ext cx="1552206" cy="1114816"/>
          </a:xfrm>
          <a:prstGeom prst="round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58CF1C25-1324-444A-B045-AA913801AB88}"/>
              </a:ext>
            </a:extLst>
          </p:cNvPr>
          <p:cNvSpPr txBox="1"/>
          <p:nvPr/>
        </p:nvSpPr>
        <p:spPr>
          <a:xfrm>
            <a:off x="1028739" y="1899540"/>
            <a:ext cx="1552206" cy="1077218"/>
          </a:xfrm>
          <a:prstGeom prst="rect">
            <a:avLst/>
          </a:prstGeom>
          <a:noFill/>
        </p:spPr>
        <p:txBody>
          <a:bodyPr wrap="square" rtlCol="0">
            <a:spAutoFit/>
          </a:bodyPr>
          <a:lstStyle/>
          <a:p>
            <a:pPr algn="ctr"/>
            <a:r>
              <a:rPr lang="en-US" sz="1600" dirty="0">
                <a:latin typeface="Helvetica Light" panose="020B0403020202020204" pitchFamily="34" charset="0"/>
              </a:rPr>
              <a:t>Data Clean,</a:t>
            </a:r>
          </a:p>
          <a:p>
            <a:pPr algn="ctr"/>
            <a:r>
              <a:rPr lang="en-US" sz="1600" dirty="0">
                <a:latin typeface="Helvetica Light" panose="020B0403020202020204" pitchFamily="34" charset="0"/>
              </a:rPr>
              <a:t>SQL Storage</a:t>
            </a:r>
          </a:p>
          <a:p>
            <a:pPr algn="ctr"/>
            <a:r>
              <a:rPr lang="en-US" sz="1600" dirty="0">
                <a:latin typeface="Helvetica Light" panose="020B0403020202020204" pitchFamily="34" charset="0"/>
              </a:rPr>
              <a:t>&amp;</a:t>
            </a:r>
          </a:p>
          <a:p>
            <a:pPr algn="ctr"/>
            <a:r>
              <a:rPr lang="en-US" sz="1600" dirty="0">
                <a:latin typeface="Helvetica Light" panose="020B0403020202020204" pitchFamily="34" charset="0"/>
              </a:rPr>
              <a:t>Split</a:t>
            </a:r>
          </a:p>
        </p:txBody>
      </p:sp>
      <p:sp>
        <p:nvSpPr>
          <p:cNvPr id="6" name="Rounded Rectangle 5">
            <a:extLst>
              <a:ext uri="{FF2B5EF4-FFF2-40B4-BE49-F238E27FC236}">
                <a16:creationId xmlns:a16="http://schemas.microsoft.com/office/drawing/2014/main" id="{A70E419D-289A-9240-A59E-92B48FD331A8}"/>
              </a:ext>
            </a:extLst>
          </p:cNvPr>
          <p:cNvSpPr/>
          <p:nvPr/>
        </p:nvSpPr>
        <p:spPr>
          <a:xfrm>
            <a:off x="3197246" y="1834449"/>
            <a:ext cx="1552206" cy="1114816"/>
          </a:xfrm>
          <a:prstGeom prst="round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BD7A659-5C2E-F24C-8E2D-6BB497FCCF83}"/>
              </a:ext>
            </a:extLst>
          </p:cNvPr>
          <p:cNvSpPr txBox="1"/>
          <p:nvPr/>
        </p:nvSpPr>
        <p:spPr>
          <a:xfrm>
            <a:off x="3170127" y="1834449"/>
            <a:ext cx="1579325" cy="1077218"/>
          </a:xfrm>
          <a:prstGeom prst="rect">
            <a:avLst/>
          </a:prstGeom>
          <a:noFill/>
        </p:spPr>
        <p:txBody>
          <a:bodyPr wrap="square" rtlCol="0">
            <a:spAutoFit/>
          </a:bodyPr>
          <a:lstStyle/>
          <a:p>
            <a:pPr algn="ctr"/>
            <a:r>
              <a:rPr lang="en-US" sz="1600" dirty="0">
                <a:latin typeface="Helvetica Light" panose="020B0403020202020204" pitchFamily="34" charset="0"/>
              </a:rPr>
              <a:t>EDA</a:t>
            </a:r>
          </a:p>
          <a:p>
            <a:pPr algn="ctr"/>
            <a:r>
              <a:rPr lang="en-US" sz="1600" dirty="0">
                <a:latin typeface="Helvetica Light" panose="020B0403020202020204" pitchFamily="34" charset="0"/>
              </a:rPr>
              <a:t>&amp;</a:t>
            </a:r>
          </a:p>
          <a:p>
            <a:pPr algn="ctr"/>
            <a:r>
              <a:rPr lang="en-US" sz="1600" dirty="0">
                <a:latin typeface="Helvetica Light" panose="020B0403020202020204" pitchFamily="34" charset="0"/>
              </a:rPr>
              <a:t>Feature Selection</a:t>
            </a:r>
          </a:p>
        </p:txBody>
      </p:sp>
      <p:sp>
        <p:nvSpPr>
          <p:cNvPr id="8" name="Rounded Rectangle 7">
            <a:extLst>
              <a:ext uri="{FF2B5EF4-FFF2-40B4-BE49-F238E27FC236}">
                <a16:creationId xmlns:a16="http://schemas.microsoft.com/office/drawing/2014/main" id="{57021233-A9D0-D94D-9FAD-B9F1AF49AB08}"/>
              </a:ext>
            </a:extLst>
          </p:cNvPr>
          <p:cNvSpPr/>
          <p:nvPr/>
        </p:nvSpPr>
        <p:spPr>
          <a:xfrm>
            <a:off x="5250494" y="1853248"/>
            <a:ext cx="1552206" cy="1114816"/>
          </a:xfrm>
          <a:prstGeom prst="round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9E14CC9-17C3-8C40-92E4-618A9D962D1F}"/>
              </a:ext>
            </a:extLst>
          </p:cNvPr>
          <p:cNvSpPr txBox="1"/>
          <p:nvPr/>
        </p:nvSpPr>
        <p:spPr>
          <a:xfrm>
            <a:off x="5144023" y="1953829"/>
            <a:ext cx="1765148" cy="830997"/>
          </a:xfrm>
          <a:prstGeom prst="rect">
            <a:avLst/>
          </a:prstGeom>
          <a:noFill/>
        </p:spPr>
        <p:txBody>
          <a:bodyPr wrap="square" rtlCol="0">
            <a:spAutoFit/>
          </a:bodyPr>
          <a:lstStyle/>
          <a:p>
            <a:pPr algn="ctr"/>
            <a:r>
              <a:rPr lang="en-US" sz="1600" dirty="0">
                <a:latin typeface="Helvetica Light" panose="020B0403020202020204" pitchFamily="34" charset="0"/>
              </a:rPr>
              <a:t>Model Search</a:t>
            </a:r>
          </a:p>
          <a:p>
            <a:pPr algn="ctr"/>
            <a:r>
              <a:rPr lang="en-US" sz="1600" dirty="0">
                <a:latin typeface="Helvetica Light" panose="020B0403020202020204" pitchFamily="34" charset="0"/>
              </a:rPr>
              <a:t>And</a:t>
            </a:r>
          </a:p>
          <a:p>
            <a:pPr algn="ctr"/>
            <a:r>
              <a:rPr lang="en-US" sz="1600" dirty="0">
                <a:latin typeface="Helvetica Light" panose="020B0403020202020204" pitchFamily="34" charset="0"/>
              </a:rPr>
              <a:t>Evaluation</a:t>
            </a:r>
          </a:p>
        </p:txBody>
      </p:sp>
      <p:sp>
        <p:nvSpPr>
          <p:cNvPr id="10" name="Rounded Rectangle 9">
            <a:extLst>
              <a:ext uri="{FF2B5EF4-FFF2-40B4-BE49-F238E27FC236}">
                <a16:creationId xmlns:a16="http://schemas.microsoft.com/office/drawing/2014/main" id="{26F86CA9-9E0E-024E-A1EE-75CCB51F6A74}"/>
              </a:ext>
            </a:extLst>
          </p:cNvPr>
          <p:cNvSpPr/>
          <p:nvPr/>
        </p:nvSpPr>
        <p:spPr>
          <a:xfrm>
            <a:off x="7407058" y="1834449"/>
            <a:ext cx="1552206" cy="1114816"/>
          </a:xfrm>
          <a:prstGeom prst="round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131F8DDC-808C-4047-8DC7-D7152B99E6BF}"/>
              </a:ext>
            </a:extLst>
          </p:cNvPr>
          <p:cNvSpPr txBox="1"/>
          <p:nvPr/>
        </p:nvSpPr>
        <p:spPr>
          <a:xfrm>
            <a:off x="7300587" y="1935030"/>
            <a:ext cx="1765148" cy="830997"/>
          </a:xfrm>
          <a:prstGeom prst="rect">
            <a:avLst/>
          </a:prstGeom>
          <a:noFill/>
        </p:spPr>
        <p:txBody>
          <a:bodyPr wrap="square" rtlCol="0">
            <a:spAutoFit/>
          </a:bodyPr>
          <a:lstStyle/>
          <a:p>
            <a:pPr algn="ctr"/>
            <a:r>
              <a:rPr lang="en-US" sz="1600" dirty="0">
                <a:latin typeface="Helvetica Light" panose="020B0403020202020204" pitchFamily="34" charset="0"/>
              </a:rPr>
              <a:t>Final </a:t>
            </a:r>
          </a:p>
          <a:p>
            <a:pPr algn="ctr"/>
            <a:r>
              <a:rPr lang="en-US" sz="1600" dirty="0">
                <a:latin typeface="Helvetica Light" panose="020B0403020202020204" pitchFamily="34" charset="0"/>
              </a:rPr>
              <a:t>Model</a:t>
            </a:r>
          </a:p>
          <a:p>
            <a:pPr algn="ctr"/>
            <a:r>
              <a:rPr lang="en-US" sz="1600" dirty="0">
                <a:latin typeface="Helvetica Light" panose="020B0403020202020204" pitchFamily="34" charset="0"/>
              </a:rPr>
              <a:t>Selection</a:t>
            </a:r>
          </a:p>
        </p:txBody>
      </p:sp>
      <p:sp>
        <p:nvSpPr>
          <p:cNvPr id="12" name="Rounded Rectangle 11">
            <a:extLst>
              <a:ext uri="{FF2B5EF4-FFF2-40B4-BE49-F238E27FC236}">
                <a16:creationId xmlns:a16="http://schemas.microsoft.com/office/drawing/2014/main" id="{BEB558D3-9395-BE48-83B4-517CA3FC93AF}"/>
              </a:ext>
            </a:extLst>
          </p:cNvPr>
          <p:cNvSpPr/>
          <p:nvPr/>
        </p:nvSpPr>
        <p:spPr>
          <a:xfrm>
            <a:off x="9536504" y="1844174"/>
            <a:ext cx="1552206" cy="1114816"/>
          </a:xfrm>
          <a:prstGeom prst="round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75A6EADC-A487-9842-8E87-ADDB37E02C69}"/>
              </a:ext>
            </a:extLst>
          </p:cNvPr>
          <p:cNvSpPr txBox="1"/>
          <p:nvPr/>
        </p:nvSpPr>
        <p:spPr>
          <a:xfrm>
            <a:off x="9670093" y="2099469"/>
            <a:ext cx="1313593" cy="584775"/>
          </a:xfrm>
          <a:prstGeom prst="rect">
            <a:avLst/>
          </a:prstGeom>
          <a:noFill/>
        </p:spPr>
        <p:txBody>
          <a:bodyPr wrap="square" rtlCol="0">
            <a:spAutoFit/>
          </a:bodyPr>
          <a:lstStyle/>
          <a:p>
            <a:pPr algn="ctr"/>
            <a:r>
              <a:rPr lang="en-US" sz="1600" dirty="0">
                <a:latin typeface="Helvetica Light" panose="020B0403020202020204" pitchFamily="34" charset="0"/>
              </a:rPr>
              <a:t>Model</a:t>
            </a:r>
          </a:p>
          <a:p>
            <a:pPr algn="ctr"/>
            <a:r>
              <a:rPr lang="en-US" sz="1600" dirty="0">
                <a:latin typeface="Helvetica Light" panose="020B0403020202020204" pitchFamily="34" charset="0"/>
              </a:rPr>
              <a:t>Testing</a:t>
            </a:r>
          </a:p>
        </p:txBody>
      </p:sp>
      <p:sp>
        <p:nvSpPr>
          <p:cNvPr id="14" name="Right Arrow 13">
            <a:extLst>
              <a:ext uri="{FF2B5EF4-FFF2-40B4-BE49-F238E27FC236}">
                <a16:creationId xmlns:a16="http://schemas.microsoft.com/office/drawing/2014/main" id="{F9979CDC-CD1A-BD4B-98F7-C8AFD034C865}"/>
              </a:ext>
            </a:extLst>
          </p:cNvPr>
          <p:cNvSpPr/>
          <p:nvPr/>
        </p:nvSpPr>
        <p:spPr>
          <a:xfrm>
            <a:off x="2592888" y="2179529"/>
            <a:ext cx="604358" cy="400833"/>
          </a:xfrm>
          <a:prstGeom prst="rightArrow">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B166EFB7-F15A-6644-A549-53A485492262}"/>
              </a:ext>
            </a:extLst>
          </p:cNvPr>
          <p:cNvSpPr/>
          <p:nvPr/>
        </p:nvSpPr>
        <p:spPr>
          <a:xfrm>
            <a:off x="6802700" y="2210239"/>
            <a:ext cx="604358" cy="400833"/>
          </a:xfrm>
          <a:prstGeom prst="rightArrow">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a:extLst>
              <a:ext uri="{FF2B5EF4-FFF2-40B4-BE49-F238E27FC236}">
                <a16:creationId xmlns:a16="http://schemas.microsoft.com/office/drawing/2014/main" id="{522A06F1-55CF-3E47-8C99-CDCFC094A2D1}"/>
              </a:ext>
            </a:extLst>
          </p:cNvPr>
          <p:cNvSpPr/>
          <p:nvPr/>
        </p:nvSpPr>
        <p:spPr>
          <a:xfrm>
            <a:off x="8932146" y="2210239"/>
            <a:ext cx="604358" cy="400833"/>
          </a:xfrm>
          <a:prstGeom prst="rightArrow">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descr="A picture containing drawing&#10;&#10;Description automatically generated">
            <a:extLst>
              <a:ext uri="{FF2B5EF4-FFF2-40B4-BE49-F238E27FC236}">
                <a16:creationId xmlns:a16="http://schemas.microsoft.com/office/drawing/2014/main" id="{28F3B96E-ABF9-7C44-A973-F23F03564ECA}"/>
              </a:ext>
            </a:extLst>
          </p:cNvPr>
          <p:cNvPicPr>
            <a:picLocks noChangeAspect="1"/>
          </p:cNvPicPr>
          <p:nvPr/>
        </p:nvPicPr>
        <p:blipFill>
          <a:blip r:embed="rId3">
            <a:alphaModFix amt="82000"/>
          </a:blip>
          <a:stretch>
            <a:fillRect/>
          </a:stretch>
        </p:blipFill>
        <p:spPr>
          <a:xfrm>
            <a:off x="1349518" y="3786950"/>
            <a:ext cx="636636" cy="945110"/>
          </a:xfrm>
          <a:prstGeom prst="rect">
            <a:avLst/>
          </a:prstGeom>
        </p:spPr>
      </p:pic>
      <p:pic>
        <p:nvPicPr>
          <p:cNvPr id="25" name="Picture 24">
            <a:extLst>
              <a:ext uri="{FF2B5EF4-FFF2-40B4-BE49-F238E27FC236}">
                <a16:creationId xmlns:a16="http://schemas.microsoft.com/office/drawing/2014/main" id="{16B4DAF8-DB64-0044-81F6-002AF817AEA7}"/>
              </a:ext>
            </a:extLst>
          </p:cNvPr>
          <p:cNvPicPr>
            <a:picLocks noChangeAspect="1"/>
          </p:cNvPicPr>
          <p:nvPr/>
        </p:nvPicPr>
        <p:blipFill>
          <a:blip r:embed="rId4">
            <a:alphaModFix amt="82000"/>
          </a:blip>
          <a:stretch>
            <a:fillRect/>
          </a:stretch>
        </p:blipFill>
        <p:spPr>
          <a:xfrm>
            <a:off x="2473840" y="4006245"/>
            <a:ext cx="964802" cy="506521"/>
          </a:xfrm>
          <a:prstGeom prst="rect">
            <a:avLst/>
          </a:prstGeom>
        </p:spPr>
      </p:pic>
      <p:pic>
        <p:nvPicPr>
          <p:cNvPr id="27" name="Picture 26" descr="A picture containing clock&#10;&#10;Description automatically generated">
            <a:extLst>
              <a:ext uri="{FF2B5EF4-FFF2-40B4-BE49-F238E27FC236}">
                <a16:creationId xmlns:a16="http://schemas.microsoft.com/office/drawing/2014/main" id="{6348A986-7A0A-AF45-A4C1-32EC8F88D516}"/>
              </a:ext>
            </a:extLst>
          </p:cNvPr>
          <p:cNvPicPr>
            <a:picLocks noChangeAspect="1"/>
          </p:cNvPicPr>
          <p:nvPr/>
        </p:nvPicPr>
        <p:blipFill>
          <a:blip r:embed="rId5">
            <a:alphaModFix amt="82000"/>
          </a:blip>
          <a:stretch>
            <a:fillRect/>
          </a:stretch>
        </p:blipFill>
        <p:spPr>
          <a:xfrm>
            <a:off x="3973349" y="3735303"/>
            <a:ext cx="1004170" cy="1004170"/>
          </a:xfrm>
          <a:prstGeom prst="rect">
            <a:avLst/>
          </a:prstGeom>
        </p:spPr>
      </p:pic>
      <p:pic>
        <p:nvPicPr>
          <p:cNvPr id="33" name="Picture 32" descr="A close up of a logo&#10;&#10;Description automatically generated">
            <a:extLst>
              <a:ext uri="{FF2B5EF4-FFF2-40B4-BE49-F238E27FC236}">
                <a16:creationId xmlns:a16="http://schemas.microsoft.com/office/drawing/2014/main" id="{833F3156-8BDB-B842-91E4-A824C3A1C71F}"/>
              </a:ext>
            </a:extLst>
          </p:cNvPr>
          <p:cNvPicPr>
            <a:picLocks noChangeAspect="1"/>
          </p:cNvPicPr>
          <p:nvPr/>
        </p:nvPicPr>
        <p:blipFill>
          <a:blip r:embed="rId6">
            <a:alphaModFix amt="82000"/>
          </a:blip>
          <a:stretch>
            <a:fillRect/>
          </a:stretch>
        </p:blipFill>
        <p:spPr>
          <a:xfrm>
            <a:off x="8183161" y="3727285"/>
            <a:ext cx="1215057" cy="653093"/>
          </a:xfrm>
          <a:prstGeom prst="rect">
            <a:avLst/>
          </a:prstGeom>
        </p:spPr>
      </p:pic>
      <p:pic>
        <p:nvPicPr>
          <p:cNvPr id="35" name="Picture 34" descr="A picture containing drawing&#10;&#10;Description automatically generated">
            <a:extLst>
              <a:ext uri="{FF2B5EF4-FFF2-40B4-BE49-F238E27FC236}">
                <a16:creationId xmlns:a16="http://schemas.microsoft.com/office/drawing/2014/main" id="{83732B8C-0612-AD4A-8D0D-7C2B73DAB0E3}"/>
              </a:ext>
            </a:extLst>
          </p:cNvPr>
          <p:cNvPicPr>
            <a:picLocks noChangeAspect="1"/>
          </p:cNvPicPr>
          <p:nvPr/>
        </p:nvPicPr>
        <p:blipFill>
          <a:blip r:embed="rId7">
            <a:alphaModFix amt="82000"/>
          </a:blip>
          <a:stretch>
            <a:fillRect/>
          </a:stretch>
        </p:blipFill>
        <p:spPr>
          <a:xfrm>
            <a:off x="1371014" y="5086074"/>
            <a:ext cx="2013861" cy="369130"/>
          </a:xfrm>
          <a:prstGeom prst="rect">
            <a:avLst/>
          </a:prstGeom>
        </p:spPr>
      </p:pic>
      <p:pic>
        <p:nvPicPr>
          <p:cNvPr id="37" name="Picture 36" descr="A close up of a sign&#10;&#10;Description automatically generated">
            <a:extLst>
              <a:ext uri="{FF2B5EF4-FFF2-40B4-BE49-F238E27FC236}">
                <a16:creationId xmlns:a16="http://schemas.microsoft.com/office/drawing/2014/main" id="{6A69E85D-2862-1D4D-B3C6-0AE04218623A}"/>
              </a:ext>
            </a:extLst>
          </p:cNvPr>
          <p:cNvPicPr>
            <a:picLocks noChangeAspect="1"/>
          </p:cNvPicPr>
          <p:nvPr/>
        </p:nvPicPr>
        <p:blipFill>
          <a:blip r:embed="rId8">
            <a:alphaModFix amt="82000"/>
          </a:blip>
          <a:stretch>
            <a:fillRect/>
          </a:stretch>
        </p:blipFill>
        <p:spPr>
          <a:xfrm>
            <a:off x="5425837" y="3434944"/>
            <a:ext cx="1958660" cy="1150220"/>
          </a:xfrm>
          <a:prstGeom prst="rect">
            <a:avLst/>
          </a:prstGeom>
        </p:spPr>
      </p:pic>
      <p:pic>
        <p:nvPicPr>
          <p:cNvPr id="39" name="Picture 38" descr="A close up of a sign&#10;&#10;Description automatically generated">
            <a:extLst>
              <a:ext uri="{FF2B5EF4-FFF2-40B4-BE49-F238E27FC236}">
                <a16:creationId xmlns:a16="http://schemas.microsoft.com/office/drawing/2014/main" id="{4270C9C0-F321-DD4C-B644-F67BDE9674E1}"/>
              </a:ext>
            </a:extLst>
          </p:cNvPr>
          <p:cNvPicPr>
            <a:picLocks noChangeAspect="1"/>
          </p:cNvPicPr>
          <p:nvPr/>
        </p:nvPicPr>
        <p:blipFill>
          <a:blip r:embed="rId9">
            <a:alphaModFix amt="82000"/>
          </a:blip>
          <a:stretch>
            <a:fillRect/>
          </a:stretch>
        </p:blipFill>
        <p:spPr>
          <a:xfrm>
            <a:off x="4293100" y="5046157"/>
            <a:ext cx="1364665" cy="533999"/>
          </a:xfrm>
          <a:prstGeom prst="rect">
            <a:avLst/>
          </a:prstGeom>
        </p:spPr>
      </p:pic>
      <p:pic>
        <p:nvPicPr>
          <p:cNvPr id="45" name="Picture 44" descr="A picture containing table, drawing&#10;&#10;Description automatically generated">
            <a:extLst>
              <a:ext uri="{FF2B5EF4-FFF2-40B4-BE49-F238E27FC236}">
                <a16:creationId xmlns:a16="http://schemas.microsoft.com/office/drawing/2014/main" id="{104144EC-C0D4-2A4B-B768-576D54A1C885}"/>
              </a:ext>
            </a:extLst>
          </p:cNvPr>
          <p:cNvPicPr>
            <a:picLocks noChangeAspect="1"/>
          </p:cNvPicPr>
          <p:nvPr/>
        </p:nvPicPr>
        <p:blipFill>
          <a:blip r:embed="rId10">
            <a:alphaModFix amt="82000"/>
          </a:blip>
          <a:stretch>
            <a:fillRect/>
          </a:stretch>
        </p:blipFill>
        <p:spPr>
          <a:xfrm>
            <a:off x="6960546" y="4765884"/>
            <a:ext cx="2520476" cy="1009510"/>
          </a:xfrm>
          <a:prstGeom prst="rect">
            <a:avLst/>
          </a:prstGeom>
        </p:spPr>
      </p:pic>
      <p:pic>
        <p:nvPicPr>
          <p:cNvPr id="28" name="Picture 27" descr="A close up of a logo&#10;&#10;Description automatically generated">
            <a:extLst>
              <a:ext uri="{FF2B5EF4-FFF2-40B4-BE49-F238E27FC236}">
                <a16:creationId xmlns:a16="http://schemas.microsoft.com/office/drawing/2014/main" id="{1827B7BC-D326-464D-9B1B-79847D54E682}"/>
              </a:ext>
            </a:extLst>
          </p:cNvPr>
          <p:cNvPicPr>
            <a:picLocks noChangeAspect="1"/>
          </p:cNvPicPr>
          <p:nvPr/>
        </p:nvPicPr>
        <p:blipFill>
          <a:blip r:embed="rId11"/>
          <a:stretch>
            <a:fillRect/>
          </a:stretch>
        </p:blipFill>
        <p:spPr>
          <a:xfrm>
            <a:off x="10566604" y="5389544"/>
            <a:ext cx="1957942" cy="1468456"/>
          </a:xfrm>
          <a:prstGeom prst="rect">
            <a:avLst/>
          </a:prstGeom>
        </p:spPr>
      </p:pic>
    </p:spTree>
    <p:extLst>
      <p:ext uri="{BB962C8B-B14F-4D97-AF65-F5344CB8AC3E}">
        <p14:creationId xmlns:p14="http://schemas.microsoft.com/office/powerpoint/2010/main" val="2761497334"/>
      </p:ext>
    </p:extLst>
  </p:cSld>
  <p:clrMapOvr>
    <a:masterClrMapping/>
  </p:clrMapOvr>
  <mc:AlternateContent xmlns:mc="http://schemas.openxmlformats.org/markup-compatibility/2006" xmlns:p14="http://schemas.microsoft.com/office/powerpoint/2010/main">
    <mc:Choice Requires="p14">
      <p:transition spd="slow" p14:dur="2000" advTm="33204"/>
    </mc:Choice>
    <mc:Fallback xmlns="">
      <p:transition spd="slow" advTm="33204"/>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07A63-3501-9841-9A0B-ABEE469A039F}"/>
              </a:ext>
            </a:extLst>
          </p:cNvPr>
          <p:cNvSpPr>
            <a:spLocks noGrp="1"/>
          </p:cNvSpPr>
          <p:nvPr>
            <p:ph type="title"/>
          </p:nvPr>
        </p:nvSpPr>
        <p:spPr/>
        <p:txBody>
          <a:bodyPr/>
          <a:lstStyle/>
          <a:p>
            <a:r>
              <a:rPr lang="en-US" dirty="0">
                <a:solidFill>
                  <a:schemeClr val="tx2">
                    <a:lumMod val="10000"/>
                  </a:schemeClr>
                </a:solidFill>
                <a:latin typeface="Helvetica Light" panose="020B0403020202020204" pitchFamily="34" charset="0"/>
              </a:rPr>
              <a:t>Exploratory Data Analysis</a:t>
            </a:r>
          </a:p>
        </p:txBody>
      </p:sp>
      <p:sp>
        <p:nvSpPr>
          <p:cNvPr id="3" name="Content Placeholder 2">
            <a:extLst>
              <a:ext uri="{FF2B5EF4-FFF2-40B4-BE49-F238E27FC236}">
                <a16:creationId xmlns:a16="http://schemas.microsoft.com/office/drawing/2014/main" id="{A6A9E393-B62C-EA48-975E-7CC9B66FF533}"/>
              </a:ext>
            </a:extLst>
          </p:cNvPr>
          <p:cNvSpPr>
            <a:spLocks noGrp="1"/>
          </p:cNvSpPr>
          <p:nvPr>
            <p:ph idx="1"/>
          </p:nvPr>
        </p:nvSpPr>
        <p:spPr>
          <a:xfrm>
            <a:off x="864992" y="1481418"/>
            <a:ext cx="9705472" cy="4195481"/>
          </a:xfrm>
        </p:spPr>
        <p:txBody>
          <a:bodyPr>
            <a:noAutofit/>
          </a:bodyPr>
          <a:lstStyle/>
          <a:p>
            <a:pPr>
              <a:buClr>
                <a:schemeClr val="bg2">
                  <a:lumMod val="60000"/>
                  <a:lumOff val="40000"/>
                </a:schemeClr>
              </a:buClr>
            </a:pPr>
            <a:r>
              <a:rPr lang="en-US" sz="2800" dirty="0">
                <a:solidFill>
                  <a:schemeClr val="tx2">
                    <a:lumMod val="10000"/>
                  </a:schemeClr>
                </a:solidFill>
                <a:latin typeface="Helvetica Light" panose="020B0403020202020204" pitchFamily="34" charset="0"/>
              </a:rPr>
              <a:t>Dataset contained 7,000 entries for Telecom Customers</a:t>
            </a:r>
          </a:p>
          <a:p>
            <a:pPr>
              <a:buClr>
                <a:schemeClr val="bg2">
                  <a:lumMod val="60000"/>
                  <a:lumOff val="40000"/>
                </a:schemeClr>
              </a:buClr>
            </a:pPr>
            <a:endParaRPr lang="en-US" sz="2800" dirty="0">
              <a:solidFill>
                <a:schemeClr val="tx2">
                  <a:lumMod val="10000"/>
                </a:schemeClr>
              </a:solidFill>
              <a:latin typeface="Helvetica Light" panose="020B0403020202020204" pitchFamily="34" charset="0"/>
            </a:endParaRPr>
          </a:p>
          <a:p>
            <a:pPr>
              <a:buClr>
                <a:schemeClr val="bg2">
                  <a:lumMod val="60000"/>
                  <a:lumOff val="40000"/>
                </a:schemeClr>
              </a:buClr>
            </a:pPr>
            <a:r>
              <a:rPr lang="en-US" sz="2800" dirty="0">
                <a:solidFill>
                  <a:schemeClr val="tx2">
                    <a:lumMod val="10000"/>
                  </a:schemeClr>
                </a:solidFill>
                <a:latin typeface="Helvetica Light" panose="020B0403020202020204" pitchFamily="34" charset="0"/>
              </a:rPr>
              <a:t>Each entry had 20 features and churn outcome</a:t>
            </a:r>
          </a:p>
          <a:p>
            <a:pPr>
              <a:buClr>
                <a:schemeClr val="bg2">
                  <a:lumMod val="60000"/>
                  <a:lumOff val="40000"/>
                </a:schemeClr>
              </a:buClr>
            </a:pPr>
            <a:endParaRPr lang="en-US" sz="2800" dirty="0">
              <a:solidFill>
                <a:schemeClr val="tx2">
                  <a:lumMod val="10000"/>
                </a:schemeClr>
              </a:solidFill>
              <a:latin typeface="Helvetica Light" panose="020B0403020202020204" pitchFamily="34" charset="0"/>
            </a:endParaRPr>
          </a:p>
          <a:p>
            <a:pPr>
              <a:buClr>
                <a:schemeClr val="bg2">
                  <a:lumMod val="60000"/>
                  <a:lumOff val="40000"/>
                </a:schemeClr>
              </a:buClr>
            </a:pPr>
            <a:r>
              <a:rPr lang="en-US" sz="2800" dirty="0">
                <a:solidFill>
                  <a:schemeClr val="tx2">
                    <a:lumMod val="10000"/>
                  </a:schemeClr>
                </a:solidFill>
                <a:latin typeface="Helvetica Light" panose="020B0403020202020204" pitchFamily="34" charset="0"/>
              </a:rPr>
              <a:t>27% of Customers Churned</a:t>
            </a:r>
          </a:p>
        </p:txBody>
      </p:sp>
      <p:pic>
        <p:nvPicPr>
          <p:cNvPr id="5" name="Picture 4" descr="A close up of a logo&#10;&#10;Description automatically generated">
            <a:extLst>
              <a:ext uri="{FF2B5EF4-FFF2-40B4-BE49-F238E27FC236}">
                <a16:creationId xmlns:a16="http://schemas.microsoft.com/office/drawing/2014/main" id="{6A172133-946F-9A43-ACDD-8D0FFC34CD11}"/>
              </a:ext>
            </a:extLst>
          </p:cNvPr>
          <p:cNvPicPr>
            <a:picLocks noChangeAspect="1"/>
          </p:cNvPicPr>
          <p:nvPr/>
        </p:nvPicPr>
        <p:blipFill>
          <a:blip r:embed="rId3"/>
          <a:stretch>
            <a:fillRect/>
          </a:stretch>
        </p:blipFill>
        <p:spPr>
          <a:xfrm>
            <a:off x="10570464" y="5389544"/>
            <a:ext cx="1957942" cy="1468456"/>
          </a:xfrm>
          <a:prstGeom prst="rect">
            <a:avLst/>
          </a:prstGeom>
        </p:spPr>
      </p:pic>
    </p:spTree>
    <p:extLst>
      <p:ext uri="{BB962C8B-B14F-4D97-AF65-F5344CB8AC3E}">
        <p14:creationId xmlns:p14="http://schemas.microsoft.com/office/powerpoint/2010/main" val="1109040297"/>
      </p:ext>
    </p:extLst>
  </p:cSld>
  <p:clrMapOvr>
    <a:masterClrMapping/>
  </p:clrMapOvr>
  <mc:AlternateContent xmlns:mc="http://schemas.openxmlformats.org/markup-compatibility/2006" xmlns:p14="http://schemas.microsoft.com/office/powerpoint/2010/main">
    <mc:Choice Requires="p14">
      <p:transition spd="slow" p14:dur="2000" advTm="20866"/>
    </mc:Choice>
    <mc:Fallback xmlns="">
      <p:transition spd="slow" advTm="20866"/>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Picture 7" descr="A picture containing white, black, bus, large&#10;&#10;Description automatically generated">
            <a:extLst>
              <a:ext uri="{FF2B5EF4-FFF2-40B4-BE49-F238E27FC236}">
                <a16:creationId xmlns:a16="http://schemas.microsoft.com/office/drawing/2014/main" id="{7340B3F8-BCEF-E448-985F-210F562B4296}"/>
              </a:ext>
            </a:extLst>
          </p:cNvPr>
          <p:cNvPicPr>
            <a:picLocks noChangeAspect="1"/>
          </p:cNvPicPr>
          <p:nvPr/>
        </p:nvPicPr>
        <p:blipFill>
          <a:blip r:embed="rId3">
            <a:alphaModFix amt="6000"/>
          </a:blip>
          <a:stretch>
            <a:fillRect/>
          </a:stretch>
        </p:blipFill>
        <p:spPr>
          <a:xfrm rot="5400000">
            <a:off x="2704717" y="-2704717"/>
            <a:ext cx="6782566" cy="12192001"/>
          </a:xfrm>
          <a:prstGeom prst="rect">
            <a:avLst/>
          </a:prstGeom>
        </p:spPr>
      </p:pic>
      <p:sp>
        <p:nvSpPr>
          <p:cNvPr id="2" name="Title 1">
            <a:extLst>
              <a:ext uri="{FF2B5EF4-FFF2-40B4-BE49-F238E27FC236}">
                <a16:creationId xmlns:a16="http://schemas.microsoft.com/office/drawing/2014/main" id="{2AC07A63-3501-9841-9A0B-ABEE469A039F}"/>
              </a:ext>
            </a:extLst>
          </p:cNvPr>
          <p:cNvSpPr>
            <a:spLocks noGrp="1"/>
          </p:cNvSpPr>
          <p:nvPr>
            <p:ph type="title"/>
          </p:nvPr>
        </p:nvSpPr>
        <p:spPr/>
        <p:txBody>
          <a:bodyPr/>
          <a:lstStyle/>
          <a:p>
            <a:r>
              <a:rPr lang="en-US" dirty="0">
                <a:solidFill>
                  <a:schemeClr val="tx2">
                    <a:lumMod val="10000"/>
                  </a:schemeClr>
                </a:solidFill>
                <a:latin typeface="Helvetica Light" panose="020B0403020202020204" pitchFamily="34" charset="0"/>
              </a:rPr>
              <a:t>EDA - Features</a:t>
            </a:r>
          </a:p>
        </p:txBody>
      </p:sp>
      <p:sp>
        <p:nvSpPr>
          <p:cNvPr id="3" name="Content Placeholder 2">
            <a:extLst>
              <a:ext uri="{FF2B5EF4-FFF2-40B4-BE49-F238E27FC236}">
                <a16:creationId xmlns:a16="http://schemas.microsoft.com/office/drawing/2014/main" id="{A6A9E393-B62C-EA48-975E-7CC9B66FF533}"/>
              </a:ext>
            </a:extLst>
          </p:cNvPr>
          <p:cNvSpPr>
            <a:spLocks noGrp="1"/>
          </p:cNvSpPr>
          <p:nvPr>
            <p:ph idx="1"/>
          </p:nvPr>
        </p:nvSpPr>
        <p:spPr>
          <a:xfrm>
            <a:off x="864992" y="1481418"/>
            <a:ext cx="9705472" cy="4195481"/>
          </a:xfrm>
        </p:spPr>
        <p:txBody>
          <a:bodyPr>
            <a:noAutofit/>
          </a:bodyPr>
          <a:lstStyle/>
          <a:p>
            <a:pPr>
              <a:buClr>
                <a:schemeClr val="bg2">
                  <a:lumMod val="60000"/>
                  <a:lumOff val="40000"/>
                </a:schemeClr>
              </a:buClr>
            </a:pPr>
            <a:r>
              <a:rPr lang="en-US" sz="2800" dirty="0">
                <a:solidFill>
                  <a:schemeClr val="tx2">
                    <a:lumMod val="10000"/>
                  </a:schemeClr>
                </a:solidFill>
                <a:latin typeface="Helvetica Light" panose="020B0403020202020204" pitchFamily="34" charset="0"/>
              </a:rPr>
              <a:t>17 Features we used for model fit</a:t>
            </a:r>
          </a:p>
          <a:p>
            <a:pPr>
              <a:buClr>
                <a:schemeClr val="bg2">
                  <a:lumMod val="60000"/>
                  <a:lumOff val="40000"/>
                </a:schemeClr>
              </a:buClr>
            </a:pPr>
            <a:endParaRPr lang="en-US" sz="2800" dirty="0">
              <a:solidFill>
                <a:schemeClr val="tx2">
                  <a:lumMod val="10000"/>
                </a:schemeClr>
              </a:solidFill>
              <a:latin typeface="Helvetica Light" panose="020B0403020202020204" pitchFamily="34" charset="0"/>
            </a:endParaRPr>
          </a:p>
          <a:p>
            <a:pPr>
              <a:buClr>
                <a:schemeClr val="bg2">
                  <a:lumMod val="60000"/>
                  <a:lumOff val="40000"/>
                </a:schemeClr>
              </a:buClr>
            </a:pPr>
            <a:r>
              <a:rPr lang="en-US" sz="2800" dirty="0">
                <a:solidFill>
                  <a:schemeClr val="tx2">
                    <a:lumMod val="10000"/>
                  </a:schemeClr>
                </a:solidFill>
                <a:latin typeface="Helvetica Light" panose="020B0403020202020204" pitchFamily="34" charset="0"/>
              </a:rPr>
              <a:t>15 Features are Yes/No binary values</a:t>
            </a:r>
          </a:p>
          <a:p>
            <a:pPr>
              <a:buClr>
                <a:schemeClr val="bg2">
                  <a:lumMod val="60000"/>
                  <a:lumOff val="40000"/>
                </a:schemeClr>
              </a:buClr>
            </a:pPr>
            <a:endParaRPr lang="en-US" sz="2800" dirty="0">
              <a:solidFill>
                <a:schemeClr val="tx2">
                  <a:lumMod val="10000"/>
                </a:schemeClr>
              </a:solidFill>
              <a:latin typeface="Helvetica Light" panose="020B0403020202020204" pitchFamily="34" charset="0"/>
            </a:endParaRPr>
          </a:p>
          <a:p>
            <a:pPr>
              <a:buClr>
                <a:schemeClr val="bg2">
                  <a:lumMod val="60000"/>
                  <a:lumOff val="40000"/>
                </a:schemeClr>
              </a:buClr>
            </a:pPr>
            <a:r>
              <a:rPr lang="en-US" sz="2800" dirty="0">
                <a:solidFill>
                  <a:schemeClr val="tx2">
                    <a:lumMod val="10000"/>
                  </a:schemeClr>
                </a:solidFill>
                <a:latin typeface="Helvetica Light" panose="020B0403020202020204" pitchFamily="34" charset="0"/>
              </a:rPr>
              <a:t>88% of customers who churn are on month to month contracts.</a:t>
            </a:r>
          </a:p>
          <a:p>
            <a:pPr>
              <a:buClr>
                <a:schemeClr val="bg2">
                  <a:lumMod val="60000"/>
                  <a:lumOff val="40000"/>
                </a:schemeClr>
              </a:buClr>
            </a:pPr>
            <a:endParaRPr lang="en-US" sz="2800" dirty="0">
              <a:solidFill>
                <a:schemeClr val="tx2">
                  <a:lumMod val="10000"/>
                </a:schemeClr>
              </a:solidFill>
              <a:latin typeface="Helvetica Light" panose="020B0403020202020204" pitchFamily="34" charset="0"/>
            </a:endParaRPr>
          </a:p>
        </p:txBody>
      </p:sp>
      <p:pic>
        <p:nvPicPr>
          <p:cNvPr id="5" name="Picture 4" descr="A close up of a logo&#10;&#10;Description automatically generated">
            <a:extLst>
              <a:ext uri="{FF2B5EF4-FFF2-40B4-BE49-F238E27FC236}">
                <a16:creationId xmlns:a16="http://schemas.microsoft.com/office/drawing/2014/main" id="{6A172133-946F-9A43-ACDD-8D0FFC34CD11}"/>
              </a:ext>
            </a:extLst>
          </p:cNvPr>
          <p:cNvPicPr>
            <a:picLocks noChangeAspect="1"/>
          </p:cNvPicPr>
          <p:nvPr/>
        </p:nvPicPr>
        <p:blipFill>
          <a:blip r:embed="rId4"/>
          <a:stretch>
            <a:fillRect/>
          </a:stretch>
        </p:blipFill>
        <p:spPr>
          <a:xfrm>
            <a:off x="10570464" y="5389544"/>
            <a:ext cx="1957942" cy="1468456"/>
          </a:xfrm>
          <a:prstGeom prst="rect">
            <a:avLst/>
          </a:prstGeom>
        </p:spPr>
      </p:pic>
    </p:spTree>
    <p:extLst>
      <p:ext uri="{BB962C8B-B14F-4D97-AF65-F5344CB8AC3E}">
        <p14:creationId xmlns:p14="http://schemas.microsoft.com/office/powerpoint/2010/main" val="1351542178"/>
      </p:ext>
    </p:extLst>
  </p:cSld>
  <p:clrMapOvr>
    <a:masterClrMapping/>
  </p:clrMapOvr>
  <mc:AlternateContent xmlns:mc="http://schemas.openxmlformats.org/markup-compatibility/2006" xmlns:p14="http://schemas.microsoft.com/office/powerpoint/2010/main">
    <mc:Choice Requires="p14">
      <p:transition spd="slow" p14:dur="2000" advTm="23621"/>
    </mc:Choice>
    <mc:Fallback xmlns="">
      <p:transition spd="slow" advTm="23621"/>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5E2232B-7A76-5F49-97EA-EF00FD7226CD}"/>
              </a:ext>
            </a:extLst>
          </p:cNvPr>
          <p:cNvSpPr txBox="1"/>
          <p:nvPr/>
        </p:nvSpPr>
        <p:spPr>
          <a:xfrm>
            <a:off x="588723" y="375781"/>
            <a:ext cx="5507277" cy="769441"/>
          </a:xfrm>
          <a:prstGeom prst="rect">
            <a:avLst/>
          </a:prstGeom>
          <a:noFill/>
        </p:spPr>
        <p:txBody>
          <a:bodyPr wrap="square" rtlCol="0">
            <a:spAutoFit/>
          </a:bodyPr>
          <a:lstStyle/>
          <a:p>
            <a:r>
              <a:rPr lang="en-US" sz="4400" dirty="0">
                <a:solidFill>
                  <a:schemeClr val="tx2">
                    <a:lumMod val="10000"/>
                  </a:schemeClr>
                </a:solidFill>
                <a:latin typeface="Helvetica Light" panose="020B0403020202020204" pitchFamily="34" charset="0"/>
              </a:rPr>
              <a:t>Model Search</a:t>
            </a:r>
          </a:p>
        </p:txBody>
      </p:sp>
      <p:graphicFrame>
        <p:nvGraphicFramePr>
          <p:cNvPr id="5" name="Table 4">
            <a:extLst>
              <a:ext uri="{FF2B5EF4-FFF2-40B4-BE49-F238E27FC236}">
                <a16:creationId xmlns:a16="http://schemas.microsoft.com/office/drawing/2014/main" id="{860A4226-ACE3-C543-9CEA-E941EC0AC51F}"/>
              </a:ext>
            </a:extLst>
          </p:cNvPr>
          <p:cNvGraphicFramePr>
            <a:graphicFrameLocks noGrp="1"/>
          </p:cNvGraphicFramePr>
          <p:nvPr>
            <p:extLst>
              <p:ext uri="{D42A27DB-BD31-4B8C-83A1-F6EECF244321}">
                <p14:modId xmlns:p14="http://schemas.microsoft.com/office/powerpoint/2010/main" val="3024869633"/>
              </p:ext>
            </p:extLst>
          </p:nvPr>
        </p:nvGraphicFramePr>
        <p:xfrm>
          <a:off x="212943" y="1521004"/>
          <a:ext cx="3218205" cy="3343605"/>
        </p:xfrm>
        <a:graphic>
          <a:graphicData uri="http://schemas.openxmlformats.org/drawingml/2006/table">
            <a:tbl>
              <a:tblPr firstRow="1" bandRow="1">
                <a:tableStyleId>{5C22544A-7EE6-4342-B048-85BDC9FD1C3A}</a:tableStyleId>
              </a:tblPr>
              <a:tblGrid>
                <a:gridCol w="3218205">
                  <a:extLst>
                    <a:ext uri="{9D8B030D-6E8A-4147-A177-3AD203B41FA5}">
                      <a16:colId xmlns:a16="http://schemas.microsoft.com/office/drawing/2014/main" val="2434999485"/>
                    </a:ext>
                  </a:extLst>
                </a:gridCol>
              </a:tblGrid>
              <a:tr h="379036">
                <a:tc>
                  <a:txBody>
                    <a:bodyPr/>
                    <a:lstStyle/>
                    <a:p>
                      <a:pPr algn="ctr"/>
                      <a:endParaRPr lang="en-US" b="0" i="0" dirty="0">
                        <a:solidFill>
                          <a:schemeClr val="tx2">
                            <a:lumMod val="10000"/>
                          </a:schemeClr>
                        </a:solidFill>
                        <a:latin typeface="Helvetica Light" panose="020B0403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96346461"/>
                  </a:ext>
                </a:extLst>
              </a:tr>
              <a:tr h="672735">
                <a:tc>
                  <a:txBody>
                    <a:bodyPr/>
                    <a:lstStyle/>
                    <a:p>
                      <a:pPr algn="ctr"/>
                      <a:r>
                        <a:rPr lang="en-US" b="1" i="0" dirty="0">
                          <a:solidFill>
                            <a:schemeClr val="tx2">
                              <a:lumMod val="10000"/>
                            </a:schemeClr>
                          </a:solidFill>
                          <a:latin typeface="Helvetica Light" panose="020B0403020202020204" pitchFamily="34" charset="0"/>
                        </a:rPr>
                        <a:t>Models Tested</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968577667"/>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Logistic Regression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714377236"/>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KNN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650670738"/>
                  </a:ext>
                </a:extLst>
              </a:tr>
              <a:tr h="38784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Random Forest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24737825"/>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Support Vector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02977759"/>
                  </a:ext>
                </a:extLst>
              </a:tr>
              <a:tr h="38784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Naïve Bayes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229860881"/>
                  </a:ext>
                </a:extLst>
              </a:tr>
              <a:tr h="379036">
                <a:tc>
                  <a:txBody>
                    <a:bodyPr/>
                    <a:lstStyle/>
                    <a:p>
                      <a:r>
                        <a:rPr lang="en-US" b="0" i="0" dirty="0">
                          <a:solidFill>
                            <a:schemeClr val="tx2">
                              <a:lumMod val="10000"/>
                            </a:schemeClr>
                          </a:solidFill>
                          <a:latin typeface="Helvetica Light" panose="020B0403020202020204" pitchFamily="34" charset="0"/>
                        </a:rPr>
                        <a:t>Hybrid Model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101951262"/>
                  </a:ext>
                </a:extLst>
              </a:tr>
            </a:tbl>
          </a:graphicData>
        </a:graphic>
      </p:graphicFrame>
      <p:pic>
        <p:nvPicPr>
          <p:cNvPr id="7" name="Picture 6" descr="A close up of a logo&#10;&#10;Description automatically generated">
            <a:extLst>
              <a:ext uri="{FF2B5EF4-FFF2-40B4-BE49-F238E27FC236}">
                <a16:creationId xmlns:a16="http://schemas.microsoft.com/office/drawing/2014/main" id="{EF251003-8EEF-DE45-887B-2B8266883DA2}"/>
              </a:ext>
            </a:extLst>
          </p:cNvPr>
          <p:cNvPicPr>
            <a:picLocks noChangeAspect="1"/>
          </p:cNvPicPr>
          <p:nvPr/>
        </p:nvPicPr>
        <p:blipFill>
          <a:blip r:embed="rId3"/>
          <a:stretch>
            <a:fillRect/>
          </a:stretch>
        </p:blipFill>
        <p:spPr>
          <a:xfrm>
            <a:off x="10581594" y="5389544"/>
            <a:ext cx="1957942" cy="1468456"/>
          </a:xfrm>
          <a:prstGeom prst="rect">
            <a:avLst/>
          </a:prstGeom>
        </p:spPr>
      </p:pic>
    </p:spTree>
    <p:extLst>
      <p:ext uri="{BB962C8B-B14F-4D97-AF65-F5344CB8AC3E}">
        <p14:creationId xmlns:p14="http://schemas.microsoft.com/office/powerpoint/2010/main" val="3754405821"/>
      </p:ext>
    </p:extLst>
  </p:cSld>
  <p:clrMapOvr>
    <a:masterClrMapping/>
  </p:clrMapOvr>
  <mc:AlternateContent xmlns:mc="http://schemas.openxmlformats.org/markup-compatibility/2006" xmlns:p14="http://schemas.microsoft.com/office/powerpoint/2010/main">
    <mc:Choice Requires="p14">
      <p:transition spd="slow" p14:dur="2000" advTm="51566"/>
    </mc:Choice>
    <mc:Fallback xmlns="">
      <p:transition spd="slow" advTm="51566"/>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5E2232B-7A76-5F49-97EA-EF00FD7226CD}"/>
              </a:ext>
            </a:extLst>
          </p:cNvPr>
          <p:cNvSpPr txBox="1"/>
          <p:nvPr/>
        </p:nvSpPr>
        <p:spPr>
          <a:xfrm>
            <a:off x="588723" y="375781"/>
            <a:ext cx="5507277" cy="769441"/>
          </a:xfrm>
          <a:prstGeom prst="rect">
            <a:avLst/>
          </a:prstGeom>
          <a:noFill/>
        </p:spPr>
        <p:txBody>
          <a:bodyPr wrap="square" rtlCol="0">
            <a:spAutoFit/>
          </a:bodyPr>
          <a:lstStyle/>
          <a:p>
            <a:r>
              <a:rPr lang="en-US" sz="4400" dirty="0">
                <a:solidFill>
                  <a:schemeClr val="tx2">
                    <a:lumMod val="10000"/>
                  </a:schemeClr>
                </a:solidFill>
                <a:latin typeface="Helvetica Light" panose="020B0403020202020204" pitchFamily="34" charset="0"/>
              </a:rPr>
              <a:t>Model Search</a:t>
            </a:r>
          </a:p>
        </p:txBody>
      </p:sp>
      <p:graphicFrame>
        <p:nvGraphicFramePr>
          <p:cNvPr id="5" name="Table 4">
            <a:extLst>
              <a:ext uri="{FF2B5EF4-FFF2-40B4-BE49-F238E27FC236}">
                <a16:creationId xmlns:a16="http://schemas.microsoft.com/office/drawing/2014/main" id="{860A4226-ACE3-C543-9CEA-E941EC0AC51F}"/>
              </a:ext>
            </a:extLst>
          </p:cNvPr>
          <p:cNvGraphicFramePr>
            <a:graphicFrameLocks noGrp="1"/>
          </p:cNvGraphicFramePr>
          <p:nvPr>
            <p:extLst>
              <p:ext uri="{D42A27DB-BD31-4B8C-83A1-F6EECF244321}">
                <p14:modId xmlns:p14="http://schemas.microsoft.com/office/powerpoint/2010/main" val="1097688793"/>
              </p:ext>
            </p:extLst>
          </p:nvPr>
        </p:nvGraphicFramePr>
        <p:xfrm>
          <a:off x="212943" y="1521004"/>
          <a:ext cx="5883057" cy="3343605"/>
        </p:xfrm>
        <a:graphic>
          <a:graphicData uri="http://schemas.openxmlformats.org/drawingml/2006/table">
            <a:tbl>
              <a:tblPr firstRow="1" bandRow="1">
                <a:tableStyleId>{5C22544A-7EE6-4342-B048-85BDC9FD1C3A}</a:tableStyleId>
              </a:tblPr>
              <a:tblGrid>
                <a:gridCol w="3218205">
                  <a:extLst>
                    <a:ext uri="{9D8B030D-6E8A-4147-A177-3AD203B41FA5}">
                      <a16:colId xmlns:a16="http://schemas.microsoft.com/office/drawing/2014/main" val="2434999485"/>
                    </a:ext>
                  </a:extLst>
                </a:gridCol>
                <a:gridCol w="1323732">
                  <a:extLst>
                    <a:ext uri="{9D8B030D-6E8A-4147-A177-3AD203B41FA5}">
                      <a16:colId xmlns:a16="http://schemas.microsoft.com/office/drawing/2014/main" val="1085757208"/>
                    </a:ext>
                  </a:extLst>
                </a:gridCol>
                <a:gridCol w="1341120">
                  <a:extLst>
                    <a:ext uri="{9D8B030D-6E8A-4147-A177-3AD203B41FA5}">
                      <a16:colId xmlns:a16="http://schemas.microsoft.com/office/drawing/2014/main" val="3571800522"/>
                    </a:ext>
                  </a:extLst>
                </a:gridCol>
              </a:tblGrid>
              <a:tr h="379036">
                <a:tc>
                  <a:txBody>
                    <a:bodyPr/>
                    <a:lstStyle/>
                    <a:p>
                      <a:pPr algn="ctr"/>
                      <a:endParaRPr lang="en-US" b="0" i="0" dirty="0">
                        <a:solidFill>
                          <a:schemeClr val="tx2">
                            <a:lumMod val="10000"/>
                          </a:schemeClr>
                        </a:solidFill>
                        <a:latin typeface="Helvetica Light" panose="020B0403020202020204" pitchFamily="34" charset="0"/>
                      </a:endParaRPr>
                    </a:p>
                  </a:txBody>
                  <a:tcPr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i="0" dirty="0">
                          <a:solidFill>
                            <a:schemeClr val="tx2">
                              <a:lumMod val="10000"/>
                            </a:schemeClr>
                          </a:solidFill>
                          <a:latin typeface="Helvetica Light" panose="020B0403020202020204" pitchFamily="34" charset="0"/>
                        </a:rPr>
                        <a:t>Metrics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hMerge="1">
                  <a:txBody>
                    <a:bodyPr/>
                    <a:lstStyle/>
                    <a:p>
                      <a:endParaRPr lang="en-US" dirty="0">
                        <a:solidFill>
                          <a:schemeClr val="tx2">
                            <a:lumMod val="10000"/>
                          </a:schemeClr>
                        </a:solidFill>
                        <a:latin typeface="Helvetica" pitchFamily="2" charset="0"/>
                      </a:endParaRPr>
                    </a:p>
                  </a:txBody>
                  <a:tcP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496346461"/>
                  </a:ext>
                </a:extLst>
              </a:tr>
              <a:tr h="672735">
                <a:tc>
                  <a:txBody>
                    <a:bodyPr/>
                    <a:lstStyle/>
                    <a:p>
                      <a:pPr algn="ctr"/>
                      <a:r>
                        <a:rPr lang="en-US" b="1" i="0" dirty="0">
                          <a:solidFill>
                            <a:schemeClr val="tx2">
                              <a:lumMod val="10000"/>
                            </a:schemeClr>
                          </a:solidFill>
                          <a:latin typeface="Helvetica Light" panose="020B0403020202020204" pitchFamily="34" charset="0"/>
                        </a:rPr>
                        <a:t>Models Tested</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1" i="0" dirty="0">
                          <a:solidFill>
                            <a:schemeClr val="tx2">
                              <a:lumMod val="10000"/>
                            </a:schemeClr>
                          </a:solidFill>
                          <a:latin typeface="Helvetica Light" panose="020B0403020202020204" pitchFamily="34" charset="0"/>
                        </a:rPr>
                        <a:t>Recall</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i="0" dirty="0">
                          <a:solidFill>
                            <a:schemeClr val="tx2">
                              <a:lumMod val="10000"/>
                            </a:schemeClr>
                          </a:solidFill>
                          <a:latin typeface="Helvetica Light" panose="020B0403020202020204" pitchFamily="34" charset="0"/>
                        </a:rPr>
                        <a:t>ROC AUC </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b="1" i="0" dirty="0">
                          <a:solidFill>
                            <a:schemeClr val="tx2">
                              <a:lumMod val="10000"/>
                            </a:schemeClr>
                          </a:solidFill>
                          <a:latin typeface="Helvetica Light" panose="020B0403020202020204" pitchFamily="34" charset="0"/>
                        </a:rPr>
                        <a:t>Score</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968577667"/>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Logistic Regression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714377236"/>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KNN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650670738"/>
                  </a:ext>
                </a:extLst>
              </a:tr>
              <a:tr h="38784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Random Forest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24737825"/>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Support Vector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02977759"/>
                  </a:ext>
                </a:extLst>
              </a:tr>
              <a:tr h="38784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Naïve Bayes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229860881"/>
                  </a:ext>
                </a:extLst>
              </a:tr>
              <a:tr h="379036">
                <a:tc>
                  <a:txBody>
                    <a:bodyPr/>
                    <a:lstStyle/>
                    <a:p>
                      <a:r>
                        <a:rPr lang="en-US" b="0" i="0" dirty="0">
                          <a:solidFill>
                            <a:schemeClr val="tx2">
                              <a:lumMod val="10000"/>
                            </a:schemeClr>
                          </a:solidFill>
                          <a:latin typeface="Helvetica Light" panose="020B0403020202020204" pitchFamily="34" charset="0"/>
                        </a:rPr>
                        <a:t>Hybrid Model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endParaRPr lang="en-US" b="0" i="0" dirty="0">
                        <a:solidFill>
                          <a:schemeClr val="tx2">
                            <a:lumMod val="10000"/>
                          </a:schemeClr>
                        </a:solidFill>
                        <a:latin typeface="Helvetica Light" panose="020B040302020202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101951262"/>
                  </a:ext>
                </a:extLst>
              </a:tr>
            </a:tbl>
          </a:graphicData>
        </a:graphic>
      </p:graphicFrame>
      <p:pic>
        <p:nvPicPr>
          <p:cNvPr id="7" name="Picture 6" descr="A close up of a logo&#10;&#10;Description automatically generated">
            <a:extLst>
              <a:ext uri="{FF2B5EF4-FFF2-40B4-BE49-F238E27FC236}">
                <a16:creationId xmlns:a16="http://schemas.microsoft.com/office/drawing/2014/main" id="{DDB037B5-0552-174D-BB58-F968AB61C36E}"/>
              </a:ext>
            </a:extLst>
          </p:cNvPr>
          <p:cNvPicPr>
            <a:picLocks noChangeAspect="1"/>
          </p:cNvPicPr>
          <p:nvPr/>
        </p:nvPicPr>
        <p:blipFill>
          <a:blip r:embed="rId3"/>
          <a:stretch>
            <a:fillRect/>
          </a:stretch>
        </p:blipFill>
        <p:spPr>
          <a:xfrm>
            <a:off x="10566604" y="5389544"/>
            <a:ext cx="1957942" cy="1468456"/>
          </a:xfrm>
          <a:prstGeom prst="rect">
            <a:avLst/>
          </a:prstGeom>
        </p:spPr>
      </p:pic>
    </p:spTree>
    <p:extLst>
      <p:ext uri="{BB962C8B-B14F-4D97-AF65-F5344CB8AC3E}">
        <p14:creationId xmlns:p14="http://schemas.microsoft.com/office/powerpoint/2010/main" val="2009572732"/>
      </p:ext>
    </p:extLst>
  </p:cSld>
  <p:clrMapOvr>
    <a:masterClrMapping/>
  </p:clrMapOvr>
  <mc:AlternateContent xmlns:mc="http://schemas.openxmlformats.org/markup-compatibility/2006" xmlns:p14="http://schemas.microsoft.com/office/powerpoint/2010/main">
    <mc:Choice Requires="p14">
      <p:transition spd="slow" p14:dur="2000" advTm="3915"/>
    </mc:Choice>
    <mc:Fallback xmlns="">
      <p:transition spd="slow" advTm="3915"/>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5E2232B-7A76-5F49-97EA-EF00FD7226CD}"/>
              </a:ext>
            </a:extLst>
          </p:cNvPr>
          <p:cNvSpPr txBox="1"/>
          <p:nvPr/>
        </p:nvSpPr>
        <p:spPr>
          <a:xfrm>
            <a:off x="588723" y="375781"/>
            <a:ext cx="5507277" cy="769441"/>
          </a:xfrm>
          <a:prstGeom prst="rect">
            <a:avLst/>
          </a:prstGeom>
          <a:noFill/>
        </p:spPr>
        <p:txBody>
          <a:bodyPr wrap="square" rtlCol="0">
            <a:spAutoFit/>
          </a:bodyPr>
          <a:lstStyle/>
          <a:p>
            <a:r>
              <a:rPr lang="en-US" sz="4400" dirty="0">
                <a:solidFill>
                  <a:schemeClr val="tx2">
                    <a:lumMod val="10000"/>
                  </a:schemeClr>
                </a:solidFill>
                <a:latin typeface="Helvetica Light" panose="020B0403020202020204" pitchFamily="34" charset="0"/>
              </a:rPr>
              <a:t>Model Search</a:t>
            </a:r>
          </a:p>
        </p:txBody>
      </p:sp>
      <p:graphicFrame>
        <p:nvGraphicFramePr>
          <p:cNvPr id="5" name="Table 4">
            <a:extLst>
              <a:ext uri="{FF2B5EF4-FFF2-40B4-BE49-F238E27FC236}">
                <a16:creationId xmlns:a16="http://schemas.microsoft.com/office/drawing/2014/main" id="{860A4226-ACE3-C543-9CEA-E941EC0AC51F}"/>
              </a:ext>
            </a:extLst>
          </p:cNvPr>
          <p:cNvGraphicFramePr>
            <a:graphicFrameLocks noGrp="1"/>
          </p:cNvGraphicFramePr>
          <p:nvPr>
            <p:extLst>
              <p:ext uri="{D42A27DB-BD31-4B8C-83A1-F6EECF244321}">
                <p14:modId xmlns:p14="http://schemas.microsoft.com/office/powerpoint/2010/main" val="803283326"/>
              </p:ext>
            </p:extLst>
          </p:nvPr>
        </p:nvGraphicFramePr>
        <p:xfrm>
          <a:off x="212943" y="1521004"/>
          <a:ext cx="5883057" cy="3343605"/>
        </p:xfrm>
        <a:graphic>
          <a:graphicData uri="http://schemas.openxmlformats.org/drawingml/2006/table">
            <a:tbl>
              <a:tblPr firstRow="1" bandRow="1">
                <a:tableStyleId>{5C22544A-7EE6-4342-B048-85BDC9FD1C3A}</a:tableStyleId>
              </a:tblPr>
              <a:tblGrid>
                <a:gridCol w="3218205">
                  <a:extLst>
                    <a:ext uri="{9D8B030D-6E8A-4147-A177-3AD203B41FA5}">
                      <a16:colId xmlns:a16="http://schemas.microsoft.com/office/drawing/2014/main" val="2434999485"/>
                    </a:ext>
                  </a:extLst>
                </a:gridCol>
                <a:gridCol w="1323732">
                  <a:extLst>
                    <a:ext uri="{9D8B030D-6E8A-4147-A177-3AD203B41FA5}">
                      <a16:colId xmlns:a16="http://schemas.microsoft.com/office/drawing/2014/main" val="1085757208"/>
                    </a:ext>
                  </a:extLst>
                </a:gridCol>
                <a:gridCol w="1341120">
                  <a:extLst>
                    <a:ext uri="{9D8B030D-6E8A-4147-A177-3AD203B41FA5}">
                      <a16:colId xmlns:a16="http://schemas.microsoft.com/office/drawing/2014/main" val="3571800522"/>
                    </a:ext>
                  </a:extLst>
                </a:gridCol>
              </a:tblGrid>
              <a:tr h="379036">
                <a:tc>
                  <a:txBody>
                    <a:bodyPr/>
                    <a:lstStyle/>
                    <a:p>
                      <a:pPr algn="ctr"/>
                      <a:endParaRPr lang="en-US" b="0" i="0" dirty="0">
                        <a:solidFill>
                          <a:schemeClr val="tx2">
                            <a:lumMod val="10000"/>
                          </a:schemeClr>
                        </a:solidFill>
                        <a:latin typeface="Helvetica Light" panose="020B0403020202020204" pitchFamily="34" charset="0"/>
                      </a:endParaRPr>
                    </a:p>
                  </a:txBody>
                  <a:tcPr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i="0" dirty="0">
                          <a:solidFill>
                            <a:schemeClr val="tx2">
                              <a:lumMod val="10000"/>
                            </a:schemeClr>
                          </a:solidFill>
                          <a:latin typeface="Helvetica Light" panose="020B0403020202020204" pitchFamily="34" charset="0"/>
                        </a:rPr>
                        <a:t>Metrics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hMerge="1">
                  <a:txBody>
                    <a:bodyPr/>
                    <a:lstStyle/>
                    <a:p>
                      <a:endParaRPr lang="en-US" dirty="0">
                        <a:solidFill>
                          <a:schemeClr val="tx2">
                            <a:lumMod val="10000"/>
                          </a:schemeClr>
                        </a:solidFill>
                        <a:latin typeface="Helvetica" pitchFamily="2" charset="0"/>
                      </a:endParaRPr>
                    </a:p>
                  </a:txBody>
                  <a:tcP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496346461"/>
                  </a:ext>
                </a:extLst>
              </a:tr>
              <a:tr h="672735">
                <a:tc>
                  <a:txBody>
                    <a:bodyPr/>
                    <a:lstStyle/>
                    <a:p>
                      <a:pPr algn="ctr"/>
                      <a:r>
                        <a:rPr lang="en-US" b="1" i="0" dirty="0">
                          <a:solidFill>
                            <a:schemeClr val="tx2">
                              <a:lumMod val="10000"/>
                            </a:schemeClr>
                          </a:solidFill>
                          <a:latin typeface="Helvetica Light" panose="020B0403020202020204" pitchFamily="34" charset="0"/>
                        </a:rPr>
                        <a:t>Models Tested</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1" i="0" dirty="0">
                          <a:solidFill>
                            <a:schemeClr val="tx2">
                              <a:lumMod val="10000"/>
                            </a:schemeClr>
                          </a:solidFill>
                          <a:latin typeface="Helvetica Light" panose="020B0403020202020204" pitchFamily="34" charset="0"/>
                        </a:rPr>
                        <a:t>Recall</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b="1" i="0" dirty="0">
                          <a:solidFill>
                            <a:schemeClr val="tx2">
                              <a:lumMod val="10000"/>
                            </a:schemeClr>
                          </a:solidFill>
                          <a:latin typeface="Helvetica Light" panose="020B0403020202020204" pitchFamily="34" charset="0"/>
                        </a:rPr>
                        <a:t>ROC AUC </a:t>
                      </a:r>
                    </a:p>
                    <a:p>
                      <a:pPr marL="0" marR="0" lvl="0" indent="0" algn="ctr" defTabSz="457200" rtl="0" eaLnBrk="1" fontAlgn="auto" latinLnBrk="0" hangingPunct="1">
                        <a:lnSpc>
                          <a:spcPct val="100000"/>
                        </a:lnSpc>
                        <a:spcBef>
                          <a:spcPts val="0"/>
                        </a:spcBef>
                        <a:spcAft>
                          <a:spcPts val="0"/>
                        </a:spcAft>
                        <a:buClrTx/>
                        <a:buSzTx/>
                        <a:buFontTx/>
                        <a:buNone/>
                        <a:tabLst/>
                        <a:defRPr/>
                      </a:pPr>
                      <a:r>
                        <a:rPr lang="en-US" b="1" i="0" dirty="0">
                          <a:solidFill>
                            <a:schemeClr val="tx2">
                              <a:lumMod val="10000"/>
                            </a:schemeClr>
                          </a:solidFill>
                          <a:latin typeface="Helvetica Light" panose="020B0403020202020204" pitchFamily="34" charset="0"/>
                        </a:rPr>
                        <a:t>Score</a:t>
                      </a:r>
                    </a:p>
                  </a:txBody>
                  <a:tcPr anchor="b">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968577667"/>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Logistic Regression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0.76</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0.83</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714377236"/>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KNN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0.75</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0.81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650670738"/>
                  </a:ext>
                </a:extLst>
              </a:tr>
              <a:tr h="38784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Random Forest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0.86</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0.82</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24737825"/>
                  </a:ext>
                </a:extLst>
              </a:tr>
              <a:tr h="3790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Support Vector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0.78</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0.82</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02977759"/>
                  </a:ext>
                </a:extLst>
              </a:tr>
              <a:tr h="38784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2">
                              <a:lumMod val="10000"/>
                            </a:schemeClr>
                          </a:solidFill>
                          <a:latin typeface="Helvetica Light" panose="020B0403020202020204" pitchFamily="34" charset="0"/>
                        </a:rPr>
                        <a:t>Naïve Bayes Classifier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0.78</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0.77</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229860881"/>
                  </a:ext>
                </a:extLst>
              </a:tr>
              <a:tr h="379036">
                <a:tc>
                  <a:txBody>
                    <a:bodyPr/>
                    <a:lstStyle/>
                    <a:p>
                      <a:r>
                        <a:rPr lang="en-US" b="0" i="0" dirty="0">
                          <a:solidFill>
                            <a:schemeClr val="tx2">
                              <a:lumMod val="10000"/>
                            </a:schemeClr>
                          </a:solidFill>
                          <a:latin typeface="Helvetica Light" panose="020B0403020202020204" pitchFamily="34" charset="0"/>
                        </a:rPr>
                        <a:t>Hybrid Model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0.70</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algn="ctr"/>
                      <a:r>
                        <a:rPr lang="en-US" b="0" i="0" dirty="0">
                          <a:solidFill>
                            <a:schemeClr val="tx2">
                              <a:lumMod val="10000"/>
                            </a:schemeClr>
                          </a:solidFill>
                          <a:latin typeface="Helvetica Light" panose="020B0403020202020204" pitchFamily="34" charset="0"/>
                        </a:rPr>
                        <a:t>0.77</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101951262"/>
                  </a:ext>
                </a:extLst>
              </a:tr>
            </a:tbl>
          </a:graphicData>
        </a:graphic>
      </p:graphicFrame>
      <p:pic>
        <p:nvPicPr>
          <p:cNvPr id="15" name="Picture 14" descr="A picture containing kite, colorful, flying, colored&#10;&#10;Description automatically generated">
            <a:extLst>
              <a:ext uri="{FF2B5EF4-FFF2-40B4-BE49-F238E27FC236}">
                <a16:creationId xmlns:a16="http://schemas.microsoft.com/office/drawing/2014/main" id="{133FA801-A1C6-794F-9A0D-95E6FBB5C685}"/>
              </a:ext>
            </a:extLst>
          </p:cNvPr>
          <p:cNvPicPr>
            <a:picLocks noChangeAspect="1"/>
          </p:cNvPicPr>
          <p:nvPr/>
        </p:nvPicPr>
        <p:blipFill>
          <a:blip r:embed="rId3"/>
          <a:stretch>
            <a:fillRect/>
          </a:stretch>
        </p:blipFill>
        <p:spPr>
          <a:xfrm>
            <a:off x="6346496" y="614855"/>
            <a:ext cx="6136904" cy="5533697"/>
          </a:xfrm>
          <a:prstGeom prst="rect">
            <a:avLst/>
          </a:prstGeom>
        </p:spPr>
      </p:pic>
      <p:pic>
        <p:nvPicPr>
          <p:cNvPr id="6" name="Picture 5" descr="A close up of a logo&#10;&#10;Description automatically generated">
            <a:extLst>
              <a:ext uri="{FF2B5EF4-FFF2-40B4-BE49-F238E27FC236}">
                <a16:creationId xmlns:a16="http://schemas.microsoft.com/office/drawing/2014/main" id="{0155BB3B-247C-714D-AE98-8FACFDA889D8}"/>
              </a:ext>
            </a:extLst>
          </p:cNvPr>
          <p:cNvPicPr>
            <a:picLocks noChangeAspect="1"/>
          </p:cNvPicPr>
          <p:nvPr/>
        </p:nvPicPr>
        <p:blipFill>
          <a:blip r:embed="rId4"/>
          <a:stretch>
            <a:fillRect/>
          </a:stretch>
        </p:blipFill>
        <p:spPr>
          <a:xfrm>
            <a:off x="10525458" y="5389544"/>
            <a:ext cx="1957942" cy="1468456"/>
          </a:xfrm>
          <a:prstGeom prst="rect">
            <a:avLst/>
          </a:prstGeom>
        </p:spPr>
      </p:pic>
    </p:spTree>
    <p:extLst>
      <p:ext uri="{BB962C8B-B14F-4D97-AF65-F5344CB8AC3E}">
        <p14:creationId xmlns:p14="http://schemas.microsoft.com/office/powerpoint/2010/main" val="2275537212"/>
      </p:ext>
    </p:extLst>
  </p:cSld>
  <p:clrMapOvr>
    <a:masterClrMapping/>
  </p:clrMapOvr>
  <mc:AlternateContent xmlns:mc="http://schemas.openxmlformats.org/markup-compatibility/2006" xmlns:p14="http://schemas.microsoft.com/office/powerpoint/2010/main">
    <mc:Choice Requires="p14">
      <p:transition spd="slow" p14:dur="2000" advTm="9612"/>
    </mc:Choice>
    <mc:Fallback xmlns="">
      <p:transition spd="slow" advTm="9612"/>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871</TotalTime>
  <Words>1144</Words>
  <Application>Microsoft Macintosh PowerPoint</Application>
  <PresentationFormat>Widescreen</PresentationFormat>
  <Paragraphs>247</Paragraphs>
  <Slides>22</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Calibri</vt:lpstr>
      <vt:lpstr>Cambria Math</vt:lpstr>
      <vt:lpstr>Century Gothic</vt:lpstr>
      <vt:lpstr>Helvetica Light</vt:lpstr>
      <vt:lpstr>Wingdings</vt:lpstr>
      <vt:lpstr>Wingdings 3</vt:lpstr>
      <vt:lpstr>Ion</vt:lpstr>
      <vt:lpstr>Targeted Marketing In Telecom</vt:lpstr>
      <vt:lpstr>Telecom Industry Churn</vt:lpstr>
      <vt:lpstr>Project Goals:</vt:lpstr>
      <vt:lpstr>Methodology</vt:lpstr>
      <vt:lpstr>Exploratory Data Analysis</vt:lpstr>
      <vt:lpstr>EDA - Features</vt:lpstr>
      <vt:lpstr>PowerPoint Presentation</vt:lpstr>
      <vt:lpstr>PowerPoint Presentation</vt:lpstr>
      <vt:lpstr>PowerPoint Presentation</vt:lpstr>
      <vt:lpstr>PowerPoint Presentation</vt:lpstr>
      <vt:lpstr>Final Testing Results</vt:lpstr>
      <vt:lpstr>Conclusions and Next Steps</vt:lpstr>
      <vt:lpstr>PowerPoint Presentation</vt:lpstr>
      <vt:lpstr>PowerPoint Presentation</vt:lpstr>
      <vt:lpstr>References:</vt:lpstr>
      <vt:lpstr>Appendix</vt:lpstr>
      <vt:lpstr>PowerPoint Presentation</vt:lpstr>
      <vt:lpstr>Features</vt:lpstr>
      <vt:lpstr>Complete Test Results</vt:lpstr>
      <vt:lpstr>Model Scoring</vt:lpstr>
      <vt:lpstr>Simulated Business Impact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Telecom Targeted Marketing</dc:title>
  <dc:creator>Michael Boals</dc:creator>
  <cp:lastModifiedBy>Michael Boals</cp:lastModifiedBy>
  <cp:revision>59</cp:revision>
  <dcterms:created xsi:type="dcterms:W3CDTF">2020-02-12T03:09:21Z</dcterms:created>
  <dcterms:modified xsi:type="dcterms:W3CDTF">2020-02-13T20:47:22Z</dcterms:modified>
</cp:coreProperties>
</file>